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87" r:id="rId4"/>
  </p:sldMasterIdLst>
  <p:notesMasterIdLst>
    <p:notesMasterId r:id="rId18"/>
  </p:notesMasterIdLst>
  <p:sldIdLst>
    <p:sldId id="306" r:id="rId5"/>
    <p:sldId id="316" r:id="rId6"/>
    <p:sldId id="305" r:id="rId7"/>
    <p:sldId id="333" r:id="rId8"/>
    <p:sldId id="339" r:id="rId9"/>
    <p:sldId id="341" r:id="rId10"/>
    <p:sldId id="338" r:id="rId11"/>
    <p:sldId id="342" r:id="rId12"/>
    <p:sldId id="319" r:id="rId13"/>
    <p:sldId id="334" r:id="rId14"/>
    <p:sldId id="329" r:id="rId15"/>
    <p:sldId id="261" r:id="rId16"/>
    <p:sldId id="307" r:id="rId17"/>
  </p:sldIdLst>
  <p:sldSz cx="12193588" cy="6858000"/>
  <p:notesSz cx="6858000" cy="9144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068DC9"/>
    <a:srgbClr val="00B0CA"/>
    <a:srgbClr val="0080C7"/>
    <a:srgbClr val="02B0CA"/>
    <a:srgbClr val="CCD5EA"/>
    <a:srgbClr val="00DDFF"/>
    <a:srgbClr val="0093FF"/>
    <a:srgbClr val="E73A1C"/>
    <a:srgbClr val="51D5E1"/>
    <a:srgbClr val="49BBC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692" autoAdjust="0"/>
    <p:restoredTop sz="90164" autoAdjust="0"/>
  </p:normalViewPr>
  <p:slideViewPr>
    <p:cSldViewPr snapToGrid="0" snapToObjects="1">
      <p:cViewPr>
        <p:scale>
          <a:sx n="100" d="100"/>
          <a:sy n="100" d="100"/>
        </p:scale>
        <p:origin x="-834" y="-138"/>
      </p:cViewPr>
      <p:guideLst>
        <p:guide orient="horz" pos="2160"/>
        <p:guide pos="384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A7C38-D957-4983-B3FC-CEDDEECAE221}" type="datetimeFigureOut">
              <a:rPr lang="zh-CN" altLang="en-US" smtClean="0"/>
              <a:pPr/>
              <a:t>2017/12/4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F6A25E-8950-4A49-94D1-A462097B5F70}" type="slidenum">
              <a:rPr lang="zh-CN" altLang="en-US" smtClean="0"/>
              <a:pPr/>
              <a:t>‹#›</a:t>
            </a:fld>
            <a:endParaRPr lang="zh-CN" altLang="en-US"/>
          </a:p>
        </p:txBody>
      </p:sp>
    </p:spTree>
    <p:extLst>
      <p:ext uri="{BB962C8B-B14F-4D97-AF65-F5344CB8AC3E}">
        <p14:creationId xmlns:p14="http://schemas.microsoft.com/office/powerpoint/2010/main" xmlns="" val="2229514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述职报告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a:t>
            </a:fld>
            <a:endParaRPr lang="zh-CN" altLang="en-US"/>
          </a:p>
        </p:txBody>
      </p:sp>
    </p:spTree>
    <p:extLst>
      <p:ext uri="{BB962C8B-B14F-4D97-AF65-F5344CB8AC3E}">
        <p14:creationId xmlns:p14="http://schemas.microsoft.com/office/powerpoint/2010/main" xmlns="" val="19069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10</a:t>
            </a:fld>
            <a:endParaRPr lang="zh-CN" altLang="en-US"/>
          </a:p>
        </p:txBody>
      </p:sp>
    </p:spTree>
    <p:extLst>
      <p:ext uri="{BB962C8B-B14F-4D97-AF65-F5344CB8AC3E}">
        <p14:creationId xmlns:p14="http://schemas.microsoft.com/office/powerpoint/2010/main" xmlns="" val="2837442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11</a:t>
            </a:fld>
            <a:endParaRPr lang="zh-CN" altLang="en-US"/>
          </a:p>
        </p:txBody>
      </p:sp>
    </p:spTree>
    <p:extLst>
      <p:ext uri="{BB962C8B-B14F-4D97-AF65-F5344CB8AC3E}">
        <p14:creationId xmlns:p14="http://schemas.microsoft.com/office/powerpoint/2010/main" xmlns="" val="1005768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12</a:t>
            </a:fld>
            <a:endParaRPr lang="zh-CN" altLang="en-US"/>
          </a:p>
        </p:txBody>
      </p:sp>
    </p:spTree>
    <p:extLst>
      <p:ext uri="{BB962C8B-B14F-4D97-AF65-F5344CB8AC3E}">
        <p14:creationId xmlns:p14="http://schemas.microsoft.com/office/powerpoint/2010/main" xmlns="" val="215114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13</a:t>
            </a:fld>
            <a:endParaRPr lang="zh-CN" altLang="en-US"/>
          </a:p>
        </p:txBody>
      </p:sp>
    </p:spTree>
    <p:extLst>
      <p:ext uri="{BB962C8B-B14F-4D97-AF65-F5344CB8AC3E}">
        <p14:creationId xmlns:p14="http://schemas.microsoft.com/office/powerpoint/2010/main" xmlns="" val="3270573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述职报告</a:t>
            </a:r>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2</a:t>
            </a:fld>
            <a:endParaRPr lang="zh-CN" altLang="en-US"/>
          </a:p>
        </p:txBody>
      </p:sp>
    </p:spTree>
    <p:extLst>
      <p:ext uri="{BB962C8B-B14F-4D97-AF65-F5344CB8AC3E}">
        <p14:creationId xmlns:p14="http://schemas.microsoft.com/office/powerpoint/2010/main" xmlns="" val="2871694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3</a:t>
            </a:fld>
            <a:endParaRPr lang="zh-CN" altLang="en-US"/>
          </a:p>
        </p:txBody>
      </p:sp>
    </p:spTree>
    <p:extLst>
      <p:ext uri="{BB962C8B-B14F-4D97-AF65-F5344CB8AC3E}">
        <p14:creationId xmlns:p14="http://schemas.microsoft.com/office/powerpoint/2010/main" xmlns="" val="395934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4</a:t>
            </a:fld>
            <a:endParaRPr lang="zh-CN" altLang="en-US"/>
          </a:p>
        </p:txBody>
      </p:sp>
    </p:spTree>
    <p:extLst>
      <p:ext uri="{BB962C8B-B14F-4D97-AF65-F5344CB8AC3E}">
        <p14:creationId xmlns:p14="http://schemas.microsoft.com/office/powerpoint/2010/main" xmlns="" val="206603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5</a:t>
            </a:fld>
            <a:endParaRPr lang="zh-CN" altLang="en-US"/>
          </a:p>
        </p:txBody>
      </p:sp>
    </p:spTree>
    <p:extLst>
      <p:ext uri="{BB962C8B-B14F-4D97-AF65-F5344CB8AC3E}">
        <p14:creationId xmlns:p14="http://schemas.microsoft.com/office/powerpoint/2010/main" xmlns="" val="373540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6</a:t>
            </a:fld>
            <a:endParaRPr lang="zh-CN" altLang="en-US"/>
          </a:p>
        </p:txBody>
      </p:sp>
    </p:spTree>
    <p:extLst>
      <p:ext uri="{BB962C8B-B14F-4D97-AF65-F5344CB8AC3E}">
        <p14:creationId xmlns:p14="http://schemas.microsoft.com/office/powerpoint/2010/main" xmlns="" val="2066031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7</a:t>
            </a:fld>
            <a:endParaRPr lang="zh-CN" altLang="en-US"/>
          </a:p>
        </p:txBody>
      </p:sp>
    </p:spTree>
    <p:extLst>
      <p:ext uri="{BB962C8B-B14F-4D97-AF65-F5344CB8AC3E}">
        <p14:creationId xmlns:p14="http://schemas.microsoft.com/office/powerpoint/2010/main" xmlns="" val="2509645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8</a:t>
            </a:fld>
            <a:endParaRPr lang="zh-CN" altLang="en-US"/>
          </a:p>
        </p:txBody>
      </p:sp>
    </p:spTree>
    <p:extLst>
      <p:ext uri="{BB962C8B-B14F-4D97-AF65-F5344CB8AC3E}">
        <p14:creationId xmlns:p14="http://schemas.microsoft.com/office/powerpoint/2010/main" xmlns="" val="206603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9</a:t>
            </a:fld>
            <a:endParaRPr lang="zh-CN" altLang="en-US"/>
          </a:p>
        </p:txBody>
      </p:sp>
    </p:spTree>
    <p:extLst>
      <p:ext uri="{BB962C8B-B14F-4D97-AF65-F5344CB8AC3E}">
        <p14:creationId xmlns:p14="http://schemas.microsoft.com/office/powerpoint/2010/main" xmlns="" val="1924589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889" y="5349903"/>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标题 28"/>
          <p:cNvSpPr>
            <a:spLocks noGrp="1"/>
          </p:cNvSpPr>
          <p:nvPr>
            <p:ph type="ctrTitle"/>
          </p:nvPr>
        </p:nvSpPr>
        <p:spPr>
          <a:xfrm>
            <a:off x="508066" y="4853412"/>
            <a:ext cx="11279069" cy="1222375"/>
          </a:xfrm>
        </p:spPr>
        <p:txBody>
          <a:bodyPr anchor="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508066" y="3886200"/>
            <a:ext cx="11279069"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16" name="日期占位符 15"/>
          <p:cNvSpPr>
            <a:spLocks noGrp="1"/>
          </p:cNvSpPr>
          <p:nvPr>
            <p:ph type="dt" sz="half" idx="10"/>
          </p:nvPr>
        </p:nvSpPr>
        <p:spPr/>
        <p:txBody>
          <a:bodyPr/>
          <a:lstStyle/>
          <a:p>
            <a:fld id="{74CBEAF9-9E58-4CC8-A6FF-6DD8A58DEEA4}" type="datetimeFigureOut">
              <a:rPr lang="en-US" smtClean="0"/>
              <a:pPr/>
              <a:t>12/4/2017</a:t>
            </a:fld>
            <a:endParaRPr lang="en-US"/>
          </a:p>
        </p:txBody>
      </p:sp>
      <p:sp>
        <p:nvSpPr>
          <p:cNvPr id="2" name="页脚占位符 1"/>
          <p:cNvSpPr>
            <a:spLocks noGrp="1"/>
          </p:cNvSpPr>
          <p:nvPr>
            <p:ph type="ftr" sz="quarter" idx="11"/>
          </p:nvPr>
        </p:nvSpPr>
        <p:spPr/>
        <p:txBody>
          <a:bodyPr/>
          <a:lstStyle/>
          <a:p>
            <a:endParaRPr kumimoji="0" lang="en-US"/>
          </a:p>
        </p:txBody>
      </p:sp>
      <p:sp>
        <p:nvSpPr>
          <p:cNvPr id="15" name="灯片编号占位符 14"/>
          <p:cNvSpPr>
            <a:spLocks noGrp="1"/>
          </p:cNvSpPr>
          <p:nvPr>
            <p:ph type="sldNum" sz="quarter" idx="12"/>
          </p:nvPr>
        </p:nvSpPr>
        <p:spPr>
          <a:xfrm>
            <a:off x="10974229" y="6473952"/>
            <a:ext cx="1012068" cy="246888"/>
          </a:xfrm>
        </p:spPr>
        <p:txBody>
          <a:bodyPr/>
          <a:lstStyle/>
          <a:p>
            <a:fld id="{CA15C064-DD44-4CAC-873E-2D1F54821676}" type="slidenum">
              <a:rPr kumimoji="0" lang="en-US" smtClean="0"/>
              <a:pPr/>
              <a:t>‹#›</a:t>
            </a:fld>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CBEAF9-9E58-4CC8-A6FF-6DD8A58DEEA4}" type="datetimeFigureOut">
              <a:rPr lang="en-US" smtClean="0"/>
              <a:pPr/>
              <a:t>12/4/2017</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5191" y="549277"/>
            <a:ext cx="2438718"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79" y="549277"/>
            <a:ext cx="8332285"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CBEAF9-9E58-4CC8-A6FF-6DD8A58DEEA4}" type="datetimeFigureOut">
              <a:rPr lang="en-US" smtClean="0"/>
              <a:pPr/>
              <a:t>12/4/2017</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email">
            <a:extLst>
              <a:ext uri="{28A0092B-C50C-407E-A947-70E740481C1C}">
                <a14:useLocalDpi xmlns:a14="http://schemas.microsoft.com/office/drawing/2010/main" xmlns=""/>
              </a:ext>
            </a:extLst>
          </a:blip>
          <a:stretch>
            <a:fillRect/>
          </a:stretch>
        </p:blipFill>
        <p:spPr>
          <a:xfrm>
            <a:off x="2320" y="0"/>
            <a:ext cx="12188951" cy="6858000"/>
          </a:xfrm>
          <a:prstGeom prst="rect">
            <a:avLst/>
          </a:prstGeom>
        </p:spPr>
      </p:pic>
    </p:spTree>
    <p:extLst>
      <p:ext uri="{BB962C8B-B14F-4D97-AF65-F5344CB8AC3E}">
        <p14:creationId xmlns:p14="http://schemas.microsoft.com/office/powerpoint/2010/main" xmlns="" val="222153796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rgbClr val="067FC9"/>
            </a:gs>
            <a:gs pos="100000">
              <a:srgbClr val="00B2CA"/>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2835148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349419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349419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783311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kumimoji="0" lang="zh-CN" altLang="en-US" smtClean="0"/>
              <a:t>单击此处编辑母版标题样式</a:t>
            </a:r>
            <a:endParaRPr kumimoji="0" lang="en-US"/>
          </a:p>
        </p:txBody>
      </p:sp>
      <p:sp>
        <p:nvSpPr>
          <p:cNvPr id="27" name="内容占位符 26"/>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5" name="日期占位符 24"/>
          <p:cNvSpPr>
            <a:spLocks noGrp="1"/>
          </p:cNvSpPr>
          <p:nvPr>
            <p:ph type="dt" sz="half" idx="10"/>
          </p:nvPr>
        </p:nvSpPr>
        <p:spPr/>
        <p:txBody>
          <a:bodyPr/>
          <a:lstStyle/>
          <a:p>
            <a:fld id="{74CBEAF9-9E58-4CC8-A6FF-6DD8A58DEEA4}" type="datetimeFigureOut">
              <a:rPr lang="en-US" smtClean="0"/>
              <a:pPr/>
              <a:t>12/4/2017</a:t>
            </a:fld>
            <a:endParaRPr lang="en-US"/>
          </a:p>
        </p:txBody>
      </p:sp>
      <p:sp>
        <p:nvSpPr>
          <p:cNvPr id="19" name="页脚占位符 18"/>
          <p:cNvSpPr>
            <a:spLocks noGrp="1"/>
          </p:cNvSpPr>
          <p:nvPr>
            <p:ph type="ftr" sz="quarter" idx="11"/>
          </p:nvPr>
        </p:nvSpPr>
        <p:spPr>
          <a:xfrm>
            <a:off x="4775822" y="76201"/>
            <a:ext cx="3861303" cy="288925"/>
          </a:xfrm>
        </p:spPr>
        <p:txBody>
          <a:bodyPr/>
          <a:lstStyle/>
          <a:p>
            <a:endParaRPr kumimoji="0" lang="en-US"/>
          </a:p>
        </p:txBody>
      </p:sp>
      <p:sp>
        <p:nvSpPr>
          <p:cNvPr id="16" name="灯片编号占位符 15"/>
          <p:cNvSpPr>
            <a:spLocks noGrp="1"/>
          </p:cNvSpPr>
          <p:nvPr>
            <p:ph type="sldNum" sz="quarter" idx="12"/>
          </p:nvPr>
        </p:nvSpPr>
        <p:spPr>
          <a:xfrm>
            <a:off x="10974229" y="6473952"/>
            <a:ext cx="1012068" cy="246888"/>
          </a:xfrm>
        </p:spPr>
        <p:txBody>
          <a:bodyPr/>
          <a:lstStyle/>
          <a:p>
            <a:fld id="{CA15C064-DD44-4CAC-873E-2D1F54821676}" type="slidenum">
              <a:rPr kumimoji="0" lang="en-US" smtClean="0"/>
              <a:pPr/>
              <a:t>‹#›</a:t>
            </a:fld>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2"/>
      </p:bgRef>
    </p:bg>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889" y="3444903"/>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文本占位符 5"/>
          <p:cNvSpPr>
            <a:spLocks noGrp="1"/>
          </p:cNvSpPr>
          <p:nvPr>
            <p:ph type="body" idx="1"/>
          </p:nvPr>
        </p:nvSpPr>
        <p:spPr>
          <a:xfrm>
            <a:off x="508066" y="1676400"/>
            <a:ext cx="11279069"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19" name="日期占位符 18"/>
          <p:cNvSpPr>
            <a:spLocks noGrp="1"/>
          </p:cNvSpPr>
          <p:nvPr>
            <p:ph type="dt" sz="half" idx="10"/>
          </p:nvPr>
        </p:nvSpPr>
        <p:spPr/>
        <p:txBody>
          <a:bodyPr/>
          <a:lstStyle/>
          <a:p>
            <a:fld id="{74CBEAF9-9E58-4CC8-A6FF-6DD8A58DEEA4}" type="datetimeFigureOut">
              <a:rPr lang="en-US" smtClean="0"/>
              <a:pPr/>
              <a:t>12/4/2017</a:t>
            </a:fld>
            <a:endParaRPr lang="en-US"/>
          </a:p>
        </p:txBody>
      </p:sp>
      <p:sp>
        <p:nvSpPr>
          <p:cNvPr id="11" name="页脚占位符 10"/>
          <p:cNvSpPr>
            <a:spLocks noGrp="1"/>
          </p:cNvSpPr>
          <p:nvPr>
            <p:ph type="ftr" sz="quarter" idx="11"/>
          </p:nvPr>
        </p:nvSpPr>
        <p:spPr/>
        <p:txBody>
          <a:bodyPr/>
          <a:lstStyle/>
          <a:p>
            <a:endParaRPr kumimoji="0" lang="en-US"/>
          </a:p>
        </p:txBody>
      </p:sp>
      <p:sp>
        <p:nvSpPr>
          <p:cNvPr id="16" name="灯片编号占位符 15"/>
          <p:cNvSpPr>
            <a:spLocks noGrp="1"/>
          </p:cNvSpPr>
          <p:nvPr>
            <p:ph type="sldNum" sz="quarter" idx="12"/>
          </p:nvPr>
        </p:nvSpPr>
        <p:spPr/>
        <p:txBody>
          <a:bodyPr/>
          <a:lstStyle/>
          <a:p>
            <a:fld id="{CA15C064-DD44-4CAC-873E-2D1F54821676}" type="slidenum">
              <a:rPr kumimoji="0" lang="en-US" smtClean="0"/>
              <a:pPr/>
              <a:t>‹#›</a:t>
            </a:fld>
            <a:endParaRPr kumimoji="0" lang="en-US"/>
          </a:p>
        </p:txBody>
      </p:sp>
      <p:sp>
        <p:nvSpPr>
          <p:cNvPr id="8" name="标题 7"/>
          <p:cNvSpPr>
            <a:spLocks noGrp="1"/>
          </p:cNvSpPr>
          <p:nvPr>
            <p:ph type="title"/>
          </p:nvPr>
        </p:nvSpPr>
        <p:spPr>
          <a:xfrm>
            <a:off x="240664" y="2947086"/>
            <a:ext cx="11583909" cy="1184825"/>
          </a:xfrm>
        </p:spPr>
        <p:txBody>
          <a:bodyPr rtlCol="0" anchor="t"/>
          <a:lstStyle>
            <a:lvl1pPr algn="r">
              <a:defRPr/>
            </a:lvl1pPr>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0" name="标题 19"/>
          <p:cNvSpPr>
            <a:spLocks noGrp="1"/>
          </p:cNvSpPr>
          <p:nvPr>
            <p:ph type="title"/>
          </p:nvPr>
        </p:nvSpPr>
        <p:spPr>
          <a:xfrm>
            <a:off x="402388" y="457200"/>
            <a:ext cx="11583909" cy="841248"/>
          </a:xfrm>
        </p:spPr>
        <p:txBody>
          <a:bodyPr/>
          <a:lstStyle/>
          <a:p>
            <a:r>
              <a:rPr kumimoji="0" lang="zh-CN" altLang="en-US" smtClean="0"/>
              <a:t>单击此处编辑母版标题样式</a:t>
            </a:r>
            <a:endParaRPr kumimoji="0" lang="en-US"/>
          </a:p>
        </p:txBody>
      </p:sp>
      <p:sp>
        <p:nvSpPr>
          <p:cNvPr id="14" name="内容占位符 13"/>
          <p:cNvSpPr>
            <a:spLocks noGrp="1"/>
          </p:cNvSpPr>
          <p:nvPr>
            <p:ph sz="half" idx="1"/>
          </p:nvPr>
        </p:nvSpPr>
        <p:spPr>
          <a:xfrm>
            <a:off x="406453" y="1600200"/>
            <a:ext cx="5588728"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2"/>
          </p:nvPr>
        </p:nvSpPr>
        <p:spPr>
          <a:xfrm>
            <a:off x="6198407" y="1600200"/>
            <a:ext cx="5791954"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0"/>
          </p:nvPr>
        </p:nvSpPr>
        <p:spPr/>
        <p:txBody>
          <a:bodyPr/>
          <a:lstStyle/>
          <a:p>
            <a:fld id="{74CBEAF9-9E58-4CC8-A6FF-6DD8A58DEEA4}" type="datetimeFigureOut">
              <a:rPr lang="en-US" smtClean="0"/>
              <a:pPr/>
              <a:t>12/4/2017</a:t>
            </a:fld>
            <a:endParaRPr lang="en-US"/>
          </a:p>
        </p:txBody>
      </p:sp>
      <p:sp>
        <p:nvSpPr>
          <p:cNvPr id="10" name="页脚占位符 9"/>
          <p:cNvSpPr>
            <a:spLocks noGrp="1"/>
          </p:cNvSpPr>
          <p:nvPr>
            <p:ph type="ftr" sz="quarter" idx="11"/>
          </p:nvPr>
        </p:nvSpPr>
        <p:spPr/>
        <p:txBody>
          <a:bodyPr/>
          <a:lstStyle/>
          <a:p>
            <a:endParaRPr kumimoji="0" lang="en-US"/>
          </a:p>
        </p:txBody>
      </p:sp>
      <p:sp>
        <p:nvSpPr>
          <p:cNvPr id="31" name="灯片编号占位符 30"/>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9" name="标题 28"/>
          <p:cNvSpPr>
            <a:spLocks noGrp="1"/>
          </p:cNvSpPr>
          <p:nvPr>
            <p:ph type="title"/>
          </p:nvPr>
        </p:nvSpPr>
        <p:spPr>
          <a:xfrm>
            <a:off x="406453" y="5410200"/>
            <a:ext cx="11482295" cy="882650"/>
          </a:xfrm>
        </p:spPr>
        <p:txBody>
          <a:bodyPr anchor="ctr"/>
          <a:lstStyle>
            <a:lvl1pPr>
              <a:defRPr/>
            </a:lvl1p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375308" y="666750"/>
            <a:ext cx="572148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25" name="文本占位符 24"/>
          <p:cNvSpPr>
            <a:spLocks noGrp="1"/>
          </p:cNvSpPr>
          <p:nvPr>
            <p:ph type="body" sz="half" idx="3"/>
          </p:nvPr>
        </p:nvSpPr>
        <p:spPr>
          <a:xfrm>
            <a:off x="6194174" y="666750"/>
            <a:ext cx="5723733"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内容占位符 3"/>
          <p:cNvSpPr>
            <a:spLocks noGrp="1"/>
          </p:cNvSpPr>
          <p:nvPr>
            <p:ph sz="quarter" idx="2"/>
          </p:nvPr>
        </p:nvSpPr>
        <p:spPr>
          <a:xfrm>
            <a:off x="375308" y="1316038"/>
            <a:ext cx="572148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8" name="内容占位符 27"/>
          <p:cNvSpPr>
            <a:spLocks noGrp="1"/>
          </p:cNvSpPr>
          <p:nvPr>
            <p:ph sz="quarter" idx="4"/>
          </p:nvPr>
        </p:nvSpPr>
        <p:spPr>
          <a:xfrm>
            <a:off x="6199114" y="1316038"/>
            <a:ext cx="571879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日期占位符 9"/>
          <p:cNvSpPr>
            <a:spLocks noGrp="1"/>
          </p:cNvSpPr>
          <p:nvPr>
            <p:ph type="dt" sz="half" idx="10"/>
          </p:nvPr>
        </p:nvSpPr>
        <p:spPr/>
        <p:txBody>
          <a:bodyPr/>
          <a:lstStyle/>
          <a:p>
            <a:fld id="{74CBEAF9-9E58-4CC8-A6FF-6DD8A58DEEA4}" type="datetimeFigureOut">
              <a:rPr lang="en-US" smtClean="0"/>
              <a:pPr/>
              <a:t>12/4/2017</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a:xfrm>
            <a:off x="10974229" y="6477000"/>
            <a:ext cx="1016132" cy="246888"/>
          </a:xfrm>
        </p:spPr>
        <p:txBody>
          <a:bodyPr/>
          <a:lstStyle/>
          <a:p>
            <a:fld id="{CA15C064-DD44-4CAC-873E-2D1F54821676}" type="slidenum">
              <a:rPr kumimoji="0" lang="en-US" smtClean="0"/>
              <a:pPr/>
              <a:t>‹#›</a:t>
            </a:fld>
            <a:endParaRPr kumimoji="0" lang="en-US" dirty="0"/>
          </a:p>
        </p:txBody>
      </p:sp>
      <p:sp>
        <p:nvSpPr>
          <p:cNvPr id="11" name="直接连接符 10"/>
          <p:cNvSpPr>
            <a:spLocks noChangeShapeType="1"/>
          </p:cNvSpPr>
          <p:nvPr/>
        </p:nvSpPr>
        <p:spPr bwMode="auto">
          <a:xfrm>
            <a:off x="685889" y="6019801"/>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0" name="标题 29"/>
          <p:cNvSpPr>
            <a:spLocks noGrp="1"/>
          </p:cNvSpPr>
          <p:nvPr>
            <p:ph type="title"/>
          </p:nvPr>
        </p:nvSpPr>
        <p:spPr>
          <a:xfrm>
            <a:off x="402388" y="457200"/>
            <a:ext cx="11583909" cy="841248"/>
          </a:xfrm>
        </p:spPr>
        <p:txBody>
          <a:body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74CBEAF9-9E58-4CC8-A6FF-6DD8A58DEEA4}" type="datetimeFigureOut">
              <a:rPr lang="en-US" smtClean="0"/>
              <a:pPr/>
              <a:t>12/4/2017</a:t>
            </a:fld>
            <a:endParaRPr lang="en-US"/>
          </a:p>
        </p:txBody>
      </p:sp>
      <p:sp>
        <p:nvSpPr>
          <p:cNvPr id="21" name="页脚占位符 20"/>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4CBEAF9-9E58-4CC8-A6FF-6DD8A58DEEA4}" type="datetimeFigureOut">
              <a:rPr lang="en-US" smtClean="0"/>
              <a:pPr/>
              <a:t>12/4/2017</a:t>
            </a:fld>
            <a:endParaRPr lang="en-US"/>
          </a:p>
        </p:txBody>
      </p:sp>
      <p:sp>
        <p:nvSpPr>
          <p:cNvPr id="24" name="页脚占位符 23"/>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直接连接符 7"/>
          <p:cNvSpPr>
            <a:spLocks noChangeShapeType="1"/>
          </p:cNvSpPr>
          <p:nvPr/>
        </p:nvSpPr>
        <p:spPr bwMode="auto">
          <a:xfrm>
            <a:off x="685889" y="5849118"/>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标题 11"/>
          <p:cNvSpPr>
            <a:spLocks noGrp="1"/>
          </p:cNvSpPr>
          <p:nvPr>
            <p:ph type="title"/>
          </p:nvPr>
        </p:nvSpPr>
        <p:spPr>
          <a:xfrm>
            <a:off x="609679" y="5486400"/>
            <a:ext cx="11279069" cy="520700"/>
          </a:xfrm>
        </p:spPr>
        <p:txBody>
          <a:bodyPr anchor="ctr"/>
          <a:lstStyle>
            <a:lvl1pPr algn="l">
              <a:buNone/>
              <a:defRPr sz="2000" b="1"/>
            </a:lvl1pPr>
          </a:lstStyle>
          <a:p>
            <a:r>
              <a:rPr kumimoji="0" lang="zh-CN" altLang="en-US" smtClean="0"/>
              <a:t>单击此处编辑母版标题样式</a:t>
            </a:r>
            <a:endParaRPr kumimoji="0" lang="en-US"/>
          </a:p>
        </p:txBody>
      </p:sp>
      <p:sp>
        <p:nvSpPr>
          <p:cNvPr id="26" name="文本占位符 25"/>
          <p:cNvSpPr>
            <a:spLocks noGrp="1"/>
          </p:cNvSpPr>
          <p:nvPr>
            <p:ph type="body" idx="2"/>
          </p:nvPr>
        </p:nvSpPr>
        <p:spPr>
          <a:xfrm>
            <a:off x="609680" y="609600"/>
            <a:ext cx="4011606"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14" name="内容占位符 13"/>
          <p:cNvSpPr>
            <a:spLocks noGrp="1"/>
          </p:cNvSpPr>
          <p:nvPr>
            <p:ph sz="half" idx="1"/>
          </p:nvPr>
        </p:nvSpPr>
        <p:spPr>
          <a:xfrm>
            <a:off x="4767354" y="609600"/>
            <a:ext cx="7121394"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5" name="日期占位符 24"/>
          <p:cNvSpPr>
            <a:spLocks noGrp="1"/>
          </p:cNvSpPr>
          <p:nvPr>
            <p:ph type="dt" sz="half" idx="10"/>
          </p:nvPr>
        </p:nvSpPr>
        <p:spPr/>
        <p:txBody>
          <a:bodyPr/>
          <a:lstStyle/>
          <a:p>
            <a:fld id="{74CBEAF9-9E58-4CC8-A6FF-6DD8A58DEEA4}" type="datetimeFigureOut">
              <a:rPr lang="en-US" smtClean="0"/>
              <a:pPr/>
              <a:t>12/4/2017</a:t>
            </a:fld>
            <a:endParaRPr lang="en-US"/>
          </a:p>
        </p:txBody>
      </p:sp>
      <p:sp>
        <p:nvSpPr>
          <p:cNvPr id="29" name="页脚占位符 28"/>
          <p:cNvSpPr>
            <a:spLocks noGrp="1"/>
          </p:cNvSpPr>
          <p:nvPr>
            <p:ph type="ftr" sz="quarter" idx="11"/>
          </p:nvPr>
        </p:nvSpPr>
        <p:spPr/>
        <p:txBody>
          <a:bodyPr/>
          <a:lstStyle/>
          <a:p>
            <a:endParaRPr kumimoji="0" lang="en-US" dirty="0"/>
          </a:p>
        </p:txBody>
      </p:sp>
      <p:sp>
        <p:nvSpPr>
          <p:cNvPr id="7" name="灯片编号占位符 6"/>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3" name="图片占位符 12"/>
          <p:cNvSpPr>
            <a:spLocks noGrp="1"/>
          </p:cNvSpPr>
          <p:nvPr>
            <p:ph type="pic" idx="1"/>
          </p:nvPr>
        </p:nvSpPr>
        <p:spPr>
          <a:xfrm>
            <a:off x="4674209" y="616634"/>
            <a:ext cx="6706473"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zh-CN" altLang="en-US" smtClean="0"/>
              <a:t>单击图标添加图片</a:t>
            </a:r>
            <a:endParaRPr kumimoji="0" lang="en-US" dirty="0"/>
          </a:p>
        </p:txBody>
      </p:sp>
      <p:sp>
        <p:nvSpPr>
          <p:cNvPr id="7" name="日期占位符 6"/>
          <p:cNvSpPr>
            <a:spLocks noGrp="1"/>
          </p:cNvSpPr>
          <p:nvPr>
            <p:ph type="dt" sz="half" idx="10"/>
          </p:nvPr>
        </p:nvSpPr>
        <p:spPr/>
        <p:txBody>
          <a:bodyPr/>
          <a:lstStyle/>
          <a:p>
            <a:fld id="{74CBEAF9-9E58-4CC8-A6FF-6DD8A58DEEA4}" type="datetimeFigureOut">
              <a:rPr lang="en-US" smtClean="0"/>
              <a:pPr/>
              <a:t>12/4/2017</a:t>
            </a:fld>
            <a:endParaRPr lang="en-US"/>
          </a:p>
        </p:txBody>
      </p:sp>
      <p:sp>
        <p:nvSpPr>
          <p:cNvPr id="5" name="页脚占位符 4"/>
          <p:cNvSpPr>
            <a:spLocks noGrp="1"/>
          </p:cNvSpPr>
          <p:nvPr>
            <p:ph type="ftr" sz="quarter" idx="11"/>
          </p:nvPr>
        </p:nvSpPr>
        <p:spPr/>
        <p:txBody>
          <a:bodyPr/>
          <a:lstStyle/>
          <a:p>
            <a:endParaRPr kumimoji="0" lang="en-US"/>
          </a:p>
        </p:txBody>
      </p:sp>
      <p:sp>
        <p:nvSpPr>
          <p:cNvPr id="31" name="灯片编号占位符 30"/>
          <p:cNvSpPr>
            <a:spLocks noGrp="1"/>
          </p:cNvSpPr>
          <p:nvPr>
            <p:ph type="sldNum" sz="quarter" idx="12"/>
          </p:nvPr>
        </p:nvSpPr>
        <p:spPr/>
        <p:txBody>
          <a:bodyPr/>
          <a:lstStyle/>
          <a:p>
            <a:fld id="{CA15C064-DD44-4CAC-873E-2D1F54821676}" type="slidenum">
              <a:rPr kumimoji="0" lang="en-US" smtClean="0"/>
              <a:pPr/>
              <a:t>‹#›</a:t>
            </a:fld>
            <a:endParaRPr kumimoji="0" lang="en-US"/>
          </a:p>
        </p:txBody>
      </p:sp>
      <p:sp>
        <p:nvSpPr>
          <p:cNvPr id="17" name="标题 16"/>
          <p:cNvSpPr>
            <a:spLocks noGrp="1"/>
          </p:cNvSpPr>
          <p:nvPr>
            <p:ph type="title"/>
          </p:nvPr>
        </p:nvSpPr>
        <p:spPr>
          <a:xfrm>
            <a:off x="508066" y="4993760"/>
            <a:ext cx="7824219" cy="522288"/>
          </a:xfrm>
        </p:spPr>
        <p:txBody>
          <a:bodyPr anchor="ctr"/>
          <a:lstStyle>
            <a:lvl1pPr algn="l">
              <a:buNone/>
              <a:defRPr sz="2000" b="1"/>
            </a:lvl1pPr>
          </a:lstStyle>
          <a:p>
            <a:r>
              <a:rPr kumimoji="0" lang="zh-CN" altLang="en-US" smtClean="0"/>
              <a:t>单击此处编辑母版标题样式</a:t>
            </a:r>
            <a:endParaRPr kumimoji="0" lang="en-US"/>
          </a:p>
        </p:txBody>
      </p:sp>
      <p:sp>
        <p:nvSpPr>
          <p:cNvPr id="26" name="文本占位符 25"/>
          <p:cNvSpPr>
            <a:spLocks noGrp="1"/>
          </p:cNvSpPr>
          <p:nvPr>
            <p:ph type="body" sz="half" idx="2"/>
          </p:nvPr>
        </p:nvSpPr>
        <p:spPr>
          <a:xfrm>
            <a:off x="508066" y="5533218"/>
            <a:ext cx="7824219"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889" y="1050899"/>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文本占位符 7"/>
          <p:cNvSpPr>
            <a:spLocks noGrp="1"/>
          </p:cNvSpPr>
          <p:nvPr>
            <p:ph type="body" idx="1"/>
          </p:nvPr>
        </p:nvSpPr>
        <p:spPr>
          <a:xfrm>
            <a:off x="406453" y="1554163"/>
            <a:ext cx="11583909" cy="4525963"/>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1" name="日期占位符 10"/>
          <p:cNvSpPr>
            <a:spLocks noGrp="1"/>
          </p:cNvSpPr>
          <p:nvPr>
            <p:ph type="dt" sz="half" idx="2"/>
          </p:nvPr>
        </p:nvSpPr>
        <p:spPr>
          <a:xfrm>
            <a:off x="8637125" y="76201"/>
            <a:ext cx="3353237" cy="288925"/>
          </a:xfrm>
          <a:prstGeom prst="rect">
            <a:avLst/>
          </a:prstGeom>
        </p:spPr>
        <p:txBody>
          <a:bodyPr vert="horz"/>
          <a:lstStyle>
            <a:lvl1pPr algn="l" eaLnBrk="1" latinLnBrk="0" hangingPunct="1">
              <a:defRPr kumimoji="0" sz="1200">
                <a:solidFill>
                  <a:schemeClr val="accent1">
                    <a:shade val="75000"/>
                  </a:schemeClr>
                </a:solidFill>
              </a:defRPr>
            </a:lvl1pPr>
          </a:lstStyle>
          <a:p>
            <a:pPr defTabSz="914400"/>
            <a:fld id="{530820CF-B880-4189-942D-D702A7CBA730}" type="datetimeFigureOut">
              <a:rPr lang="zh-CN" altLang="en-US" smtClean="0">
                <a:solidFill>
                  <a:prstClr val="black">
                    <a:tint val="75000"/>
                  </a:prstClr>
                </a:solidFill>
              </a:rPr>
              <a:pPr defTabSz="914400"/>
              <a:t>2017/12/4</a:t>
            </a:fld>
            <a:endParaRPr lang="zh-CN" altLang="en-US">
              <a:solidFill>
                <a:prstClr val="black">
                  <a:tint val="75000"/>
                </a:prstClr>
              </a:solidFill>
            </a:endParaRPr>
          </a:p>
        </p:txBody>
      </p:sp>
      <p:sp>
        <p:nvSpPr>
          <p:cNvPr id="28" name="页脚占位符 27"/>
          <p:cNvSpPr>
            <a:spLocks noGrp="1"/>
          </p:cNvSpPr>
          <p:nvPr>
            <p:ph type="ftr" sz="quarter" idx="3"/>
          </p:nvPr>
        </p:nvSpPr>
        <p:spPr>
          <a:xfrm>
            <a:off x="4166143" y="76201"/>
            <a:ext cx="4470982" cy="288925"/>
          </a:xfrm>
          <a:prstGeom prst="rect">
            <a:avLst/>
          </a:prstGeom>
        </p:spPr>
        <p:txBody>
          <a:bodyPr vert="horz"/>
          <a:lstStyle>
            <a:lvl1pPr algn="r" eaLnBrk="1" latinLnBrk="0" hangingPunct="1">
              <a:defRPr kumimoji="0" sz="1200">
                <a:solidFill>
                  <a:schemeClr val="accent1">
                    <a:shade val="75000"/>
                  </a:schemeClr>
                </a:solidFill>
              </a:defRPr>
            </a:lvl1pPr>
          </a:lstStyle>
          <a:p>
            <a:pPr defTabSz="914400"/>
            <a:endParaRPr lang="zh-CN" altLang="en-US">
              <a:solidFill>
                <a:prstClr val="black">
                  <a:tint val="75000"/>
                </a:prstClr>
              </a:solidFill>
            </a:endParaRPr>
          </a:p>
        </p:txBody>
      </p:sp>
      <p:sp>
        <p:nvSpPr>
          <p:cNvPr id="5" name="灯片编号占位符 4"/>
          <p:cNvSpPr>
            <a:spLocks noGrp="1"/>
          </p:cNvSpPr>
          <p:nvPr>
            <p:ph type="sldNum" sz="quarter" idx="4"/>
          </p:nvPr>
        </p:nvSpPr>
        <p:spPr>
          <a:xfrm>
            <a:off x="10974229" y="6477001"/>
            <a:ext cx="1016132" cy="244475"/>
          </a:xfrm>
          <a:prstGeom prst="rect">
            <a:avLst/>
          </a:prstGeom>
        </p:spPr>
        <p:txBody>
          <a:bodyPr vert="horz"/>
          <a:lstStyle>
            <a:lvl1pPr algn="r" eaLnBrk="1" latinLnBrk="0" hangingPunct="1">
              <a:defRPr kumimoji="0" sz="1200">
                <a:solidFill>
                  <a:schemeClr val="accent1">
                    <a:shade val="75000"/>
                  </a:schemeClr>
                </a:solidFill>
              </a:defRPr>
            </a:lvl1pPr>
          </a:lstStyle>
          <a:p>
            <a:pPr defTabSz="914400"/>
            <a:fld id="{0C913308-F349-4B6D-A68A-DD1791B4A57B}" type="slidenum">
              <a:rPr lang="zh-CN" altLang="en-US" smtClean="0">
                <a:solidFill>
                  <a:prstClr val="black">
                    <a:tint val="75000"/>
                  </a:prstClr>
                </a:solidFill>
              </a:rPr>
              <a:pPr defTabSz="914400"/>
              <a:t>‹#›</a:t>
            </a:fld>
            <a:endParaRPr lang="zh-CN" altLang="en-US">
              <a:solidFill>
                <a:prstClr val="black">
                  <a:tint val="75000"/>
                </a:prstClr>
              </a:solidFill>
            </a:endParaRPr>
          </a:p>
        </p:txBody>
      </p:sp>
      <p:sp>
        <p:nvSpPr>
          <p:cNvPr id="10" name="标题占位符 9"/>
          <p:cNvSpPr>
            <a:spLocks noGrp="1"/>
          </p:cNvSpPr>
          <p:nvPr>
            <p:ph type="title"/>
          </p:nvPr>
        </p:nvSpPr>
        <p:spPr>
          <a:xfrm>
            <a:off x="406453" y="457200"/>
            <a:ext cx="11583909" cy="8382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9" name="直接连接符 8"/>
          <p:cNvSpPr>
            <a:spLocks noChangeShapeType="1"/>
          </p:cNvSpPr>
          <p:nvPr/>
        </p:nvSpPr>
        <p:spPr bwMode="auto">
          <a:xfrm>
            <a:off x="685889" y="1050899"/>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直接连接符 11"/>
          <p:cNvSpPr>
            <a:spLocks noChangeShapeType="1"/>
          </p:cNvSpPr>
          <p:nvPr/>
        </p:nvSpPr>
        <p:spPr bwMode="auto">
          <a:xfrm>
            <a:off x="685889" y="1057987"/>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93488" r:id="rId1"/>
    <p:sldLayoutId id="2147493489" r:id="rId2"/>
    <p:sldLayoutId id="2147493490" r:id="rId3"/>
    <p:sldLayoutId id="2147493491" r:id="rId4"/>
    <p:sldLayoutId id="2147493492" r:id="rId5"/>
    <p:sldLayoutId id="2147493493" r:id="rId6"/>
    <p:sldLayoutId id="2147493494" r:id="rId7"/>
    <p:sldLayoutId id="2147493495" r:id="rId8"/>
    <p:sldLayoutId id="2147493496" r:id="rId9"/>
    <p:sldLayoutId id="2147493497" r:id="rId10"/>
    <p:sldLayoutId id="2147493498" r:id="rId11"/>
    <p:sldLayoutId id="2147493499" r:id="rId12"/>
    <p:sldLayoutId id="2147493456" r:id="rId13"/>
    <p:sldLayoutId id="2147493459" r:id="rId14"/>
    <p:sldLayoutId id="2147493460" r:id="rId15"/>
    <p:sldLayoutId id="2147493461" r:id="rId16"/>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jpeg"/><Relationship Id="rId5" Type="http://schemas.microsoft.com/office/2007/relationships/hdphoto" Target="../media/hdphoto2.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jpeg"/><Relationship Id="rId5" Type="http://schemas.microsoft.com/office/2007/relationships/hdphoto" Target="../media/hdphoto2.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2" y="2266268"/>
            <a:ext cx="12206688" cy="4591732"/>
          </a:xfrm>
          <a:custGeom>
            <a:avLst/>
            <a:gdLst>
              <a:gd name="connsiteX0" fmla="*/ 0 w 12206689"/>
              <a:gd name="connsiteY0" fmla="*/ 0 h 4590663"/>
              <a:gd name="connsiteX1" fmla="*/ 4595717 w 12206689"/>
              <a:gd name="connsiteY1" fmla="*/ 0 h 4590663"/>
              <a:gd name="connsiteX2" fmla="*/ 4591489 w 12206689"/>
              <a:gd name="connsiteY2" fmla="*/ 83728 h 4590663"/>
              <a:gd name="connsiteX3" fmla="*/ 6125961 w 12206689"/>
              <a:gd name="connsiteY3" fmla="*/ 1618200 h 4590663"/>
              <a:gd name="connsiteX4" fmla="*/ 7660433 w 12206689"/>
              <a:gd name="connsiteY4" fmla="*/ 83728 h 4590663"/>
              <a:gd name="connsiteX5" fmla="*/ 7656205 w 12206689"/>
              <a:gd name="connsiteY5" fmla="*/ 0 h 4590663"/>
              <a:gd name="connsiteX6" fmla="*/ 12206689 w 12206689"/>
              <a:gd name="connsiteY6" fmla="*/ 0 h 4590663"/>
              <a:gd name="connsiteX7" fmla="*/ 12206689 w 12206689"/>
              <a:gd name="connsiteY7" fmla="*/ 4590663 h 4590663"/>
              <a:gd name="connsiteX8" fmla="*/ 0 w 12206689"/>
              <a:gd name="connsiteY8" fmla="*/ 4590663 h 45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6689" h="4590663">
                <a:moveTo>
                  <a:pt x="0" y="0"/>
                </a:moveTo>
                <a:lnTo>
                  <a:pt x="4595717" y="0"/>
                </a:lnTo>
                <a:lnTo>
                  <a:pt x="4591489" y="83728"/>
                </a:lnTo>
                <a:cubicBezTo>
                  <a:pt x="4591489" y="931193"/>
                  <a:pt x="5278496" y="1618200"/>
                  <a:pt x="6125961" y="1618200"/>
                </a:cubicBezTo>
                <a:cubicBezTo>
                  <a:pt x="6973426" y="1618200"/>
                  <a:pt x="7660433" y="931193"/>
                  <a:pt x="7660433" y="83728"/>
                </a:cubicBezTo>
                <a:lnTo>
                  <a:pt x="7656205" y="0"/>
                </a:lnTo>
                <a:lnTo>
                  <a:pt x="12206689" y="0"/>
                </a:lnTo>
                <a:lnTo>
                  <a:pt x="12206689" y="4590663"/>
                </a:lnTo>
                <a:lnTo>
                  <a:pt x="0" y="4590663"/>
                </a:lnTo>
                <a:close/>
              </a:path>
            </a:pathLst>
          </a:custGeom>
          <a:gradFill>
            <a:gsLst>
              <a:gs pos="0">
                <a:srgbClr val="067FC9"/>
              </a:gs>
              <a:gs pos="100000">
                <a:srgbClr val="00B2CA"/>
              </a:gs>
            </a:gsLst>
            <a:lin ang="2700000" scaled="1"/>
          </a:gradFill>
          <a:ln w="25400" cap="flat" cmpd="sng" algn="ctr">
            <a:noFill/>
            <a:prstDash val="solid"/>
          </a:ln>
          <a:effectLst/>
        </p:spPr>
        <p:txBody>
          <a:bodyPr wrap="square" rtlCol="0" anchor="ctr">
            <a:noAutofit/>
          </a:bodyPr>
          <a:lstStyle/>
          <a:p>
            <a:pPr algn="ctr" defTabSz="1219170"/>
            <a:endParaRPr lang="zh-CN" altLang="en-US" sz="3200" kern="0">
              <a:solidFill>
                <a:srgbClr val="FFFFFF"/>
              </a:solidFill>
              <a:latin typeface="Calibri"/>
              <a:ea typeface="宋体" panose="02010600030101010101" pitchFamily="2" charset="-122"/>
            </a:endParaRPr>
          </a:p>
        </p:txBody>
      </p:sp>
      <p:sp>
        <p:nvSpPr>
          <p:cNvPr id="4" name="矩形 3"/>
          <p:cNvSpPr/>
          <p:nvPr/>
        </p:nvSpPr>
        <p:spPr>
          <a:xfrm>
            <a:off x="4613053" y="4063454"/>
            <a:ext cx="2967479" cy="923330"/>
          </a:xfrm>
          <a:prstGeom prst="rect">
            <a:avLst/>
          </a:prstGeom>
        </p:spPr>
        <p:txBody>
          <a:bodyPr wrap="none">
            <a:spAutoFit/>
          </a:bodyPr>
          <a:lstStyle/>
          <a:p>
            <a:pPr algn="ctr"/>
            <a:r>
              <a:rPr kumimoji="1" lang="zh-CN" altLang="en-US" sz="5400" b="1" dirty="0" smtClean="0">
                <a:solidFill>
                  <a:schemeClr val="bg1"/>
                </a:solidFill>
              </a:rPr>
              <a:t>述职报告</a:t>
            </a:r>
            <a:endParaRPr kumimoji="1" lang="en-US" altLang="zh-CN" sz="5400" b="1" dirty="0">
              <a:solidFill>
                <a:schemeClr val="bg1"/>
              </a:solidFill>
            </a:endParaRPr>
          </a:p>
        </p:txBody>
      </p:sp>
      <p:sp>
        <p:nvSpPr>
          <p:cNvPr id="6" name="文本框 5"/>
          <p:cNvSpPr txBox="1"/>
          <p:nvPr/>
        </p:nvSpPr>
        <p:spPr>
          <a:xfrm>
            <a:off x="3200196" y="5039526"/>
            <a:ext cx="5793198" cy="452432"/>
          </a:xfrm>
          <a:prstGeom prst="rect">
            <a:avLst/>
          </a:prstGeom>
          <a:noFill/>
        </p:spPr>
        <p:txBody>
          <a:bodyPr wrap="square" rtlCol="0">
            <a:spAutoFit/>
          </a:bodyPr>
          <a:lstStyle/>
          <a:p>
            <a:pPr algn="ctr">
              <a:lnSpc>
                <a:spcPct val="130000"/>
              </a:lnSpc>
            </a:pPr>
            <a:r>
              <a:rPr lang="zh-CN" altLang="en-US" sz="1800" dirty="0" smtClean="0">
                <a:solidFill>
                  <a:schemeClr val="bg1"/>
                </a:solidFill>
              </a:rPr>
              <a:t>汇报人</a:t>
            </a:r>
            <a:r>
              <a:rPr lang="en-US" altLang="zh-CN" sz="1800" dirty="0" smtClean="0">
                <a:solidFill>
                  <a:schemeClr val="bg1"/>
                </a:solidFill>
              </a:rPr>
              <a:t>:</a:t>
            </a:r>
            <a:r>
              <a:rPr lang="zh-CN" altLang="en-US" sz="1800" dirty="0" smtClean="0">
                <a:solidFill>
                  <a:schemeClr val="bg1"/>
                </a:solidFill>
              </a:rPr>
              <a:t>张  波</a:t>
            </a:r>
            <a:endParaRPr lang="zh-CN" altLang="en-US" sz="1600" dirty="0">
              <a:solidFill>
                <a:schemeClr val="bg1"/>
              </a:solidFill>
            </a:endParaRPr>
          </a:p>
        </p:txBody>
      </p:sp>
      <p:sp>
        <p:nvSpPr>
          <p:cNvPr id="9" name="椭圆 8"/>
          <p:cNvSpPr/>
          <p:nvPr/>
        </p:nvSpPr>
        <p:spPr>
          <a:xfrm>
            <a:off x="4811162" y="1003666"/>
            <a:ext cx="2629596" cy="2629596"/>
          </a:xfrm>
          <a:prstGeom prst="ellipse">
            <a:avLst/>
          </a:prstGeom>
          <a:gradFill>
            <a:gsLst>
              <a:gs pos="0">
                <a:srgbClr val="00B2CA"/>
              </a:gs>
              <a:gs pos="100000">
                <a:srgbClr val="067FC9"/>
              </a:gs>
            </a:gsLst>
            <a:lin ang="0" scaled="0"/>
          </a:gra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575"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nvGrpSpPr>
          <p:cNvPr id="7" name="组合 6"/>
          <p:cNvGrpSpPr/>
          <p:nvPr/>
        </p:nvGrpSpPr>
        <p:grpSpPr>
          <a:xfrm>
            <a:off x="3935484" y="5767574"/>
            <a:ext cx="572016" cy="660522"/>
            <a:chOff x="2590704" y="5421292"/>
            <a:chExt cx="751764" cy="868082"/>
          </a:xfrm>
        </p:grpSpPr>
        <p:sp>
          <p:nvSpPr>
            <p:cNvPr id="11" name="Freeform 15"/>
            <p:cNvSpPr>
              <a:spLocks/>
            </p:cNvSpPr>
            <p:nvPr/>
          </p:nvSpPr>
          <p:spPr bwMode="auto">
            <a:xfrm>
              <a:off x="2590704" y="5421292"/>
              <a:ext cx="751764" cy="86808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sp>
          <p:nvSpPr>
            <p:cNvPr id="12" name="Freeform 21"/>
            <p:cNvSpPr>
              <a:spLocks noEditPoints="1"/>
            </p:cNvSpPr>
            <p:nvPr/>
          </p:nvSpPr>
          <p:spPr bwMode="auto">
            <a:xfrm>
              <a:off x="2757861" y="5621506"/>
              <a:ext cx="417450" cy="432153"/>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gradFill>
              <a:gsLst>
                <a:gs pos="0">
                  <a:srgbClr val="067FC9"/>
                </a:gs>
                <a:gs pos="100000">
                  <a:srgbClr val="00B2CA"/>
                </a:gs>
              </a:gsLst>
              <a:lin ang="2700000" scaled="1"/>
            </a:gradFill>
            <a:ln>
              <a:noFill/>
            </a:ln>
          </p:spPr>
          <p:txBody>
            <a:bodyPr vert="horz" wrap="square" lIns="121882" tIns="60941" rIns="121882" bIns="60941" numCol="1" anchor="t" anchorCtr="0" compatLnSpc="1">
              <a:prstTxWarp prst="textNoShape">
                <a:avLst/>
              </a:prstTxWarp>
            </a:bodyPr>
            <a:lstStyle/>
            <a:p>
              <a:endParaRPr lang="zh-CN" altLang="en-US">
                <a:latin typeface="+mn-lt"/>
                <a:ea typeface="+mn-ea"/>
                <a:cs typeface="+mn-ea"/>
                <a:sym typeface="+mn-lt"/>
              </a:endParaRPr>
            </a:p>
          </p:txBody>
        </p:sp>
      </p:grpSp>
      <p:grpSp>
        <p:nvGrpSpPr>
          <p:cNvPr id="13" name="组合 12"/>
          <p:cNvGrpSpPr/>
          <p:nvPr/>
        </p:nvGrpSpPr>
        <p:grpSpPr>
          <a:xfrm>
            <a:off x="5185157" y="5767574"/>
            <a:ext cx="572016" cy="660522"/>
            <a:chOff x="5096507" y="4368115"/>
            <a:chExt cx="749313" cy="865252"/>
          </a:xfrm>
        </p:grpSpPr>
        <p:sp>
          <p:nvSpPr>
            <p:cNvPr id="14" name="Freeform 15"/>
            <p:cNvSpPr>
              <a:spLocks/>
            </p:cNvSpPr>
            <p:nvPr/>
          </p:nvSpPr>
          <p:spPr bwMode="auto">
            <a:xfrm>
              <a:off x="5096507" y="4368115"/>
              <a:ext cx="749313" cy="86525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nvGrpSpPr>
            <p:cNvPr id="15" name="组合 14"/>
            <p:cNvGrpSpPr/>
            <p:nvPr/>
          </p:nvGrpSpPr>
          <p:grpSpPr>
            <a:xfrm>
              <a:off x="5267484" y="4545382"/>
              <a:ext cx="407358" cy="440063"/>
              <a:chOff x="2782033" y="2877344"/>
              <a:chExt cx="571561" cy="617451"/>
            </a:xfrm>
            <a:solidFill>
              <a:srgbClr val="C00000"/>
            </a:solidFill>
          </p:grpSpPr>
          <p:sp>
            <p:nvSpPr>
              <p:cNvPr id="16" name="Freeform 884"/>
              <p:cNvSpPr>
                <a:spLocks noEditPoints="1"/>
              </p:cNvSpPr>
              <p:nvPr/>
            </p:nvSpPr>
            <p:spPr bwMode="auto">
              <a:xfrm>
                <a:off x="2946844" y="2877344"/>
                <a:ext cx="406750" cy="411147"/>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sp>
            <p:nvSpPr>
              <p:cNvPr id="17" name="Freeform 40"/>
              <p:cNvSpPr>
                <a:spLocks noEditPoints="1"/>
              </p:cNvSpPr>
              <p:nvPr/>
            </p:nvSpPr>
            <p:spPr bwMode="auto">
              <a:xfrm>
                <a:off x="2782033" y="2992399"/>
                <a:ext cx="317694" cy="502396"/>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adFill>
                <a:gsLst>
                  <a:gs pos="0">
                    <a:srgbClr val="067FC9"/>
                  </a:gs>
                  <a:gs pos="100000">
                    <a:srgbClr val="00B2CA"/>
                  </a:gs>
                </a:gsLst>
                <a:lin ang="2700000" scaled="1"/>
              </a:gradFill>
              <a:ln>
                <a:noFill/>
              </a:ln>
              <a:extLst/>
            </p:spPr>
            <p:txBody>
              <a:bodyPr vert="horz" wrap="square" lIns="121882" tIns="60941" rIns="121882" bIns="60941" numCol="1" anchor="t" anchorCtr="0" compatLnSpc="1">
                <a:prstTxWarp prst="textNoShape">
                  <a:avLst/>
                </a:prstTxWarp>
              </a:bodyPr>
              <a:lstStyle/>
              <a:p>
                <a:endParaRPr lang="zh-CN" altLang="en-US">
                  <a:latin typeface="+mn-lt"/>
                  <a:ea typeface="+mn-ea"/>
                  <a:cs typeface="+mn-ea"/>
                  <a:sym typeface="+mn-lt"/>
                </a:endParaRPr>
              </a:p>
            </p:txBody>
          </p:sp>
        </p:grpSp>
      </p:grpSp>
      <p:grpSp>
        <p:nvGrpSpPr>
          <p:cNvPr id="18" name="组合 17"/>
          <p:cNvGrpSpPr/>
          <p:nvPr/>
        </p:nvGrpSpPr>
        <p:grpSpPr>
          <a:xfrm>
            <a:off x="6434829" y="5767574"/>
            <a:ext cx="572016" cy="660522"/>
            <a:chOff x="6346179" y="4368115"/>
            <a:chExt cx="749313" cy="865252"/>
          </a:xfrm>
        </p:grpSpPr>
        <p:sp>
          <p:nvSpPr>
            <p:cNvPr id="19" name="Freeform 15"/>
            <p:cNvSpPr>
              <a:spLocks/>
            </p:cNvSpPr>
            <p:nvPr/>
          </p:nvSpPr>
          <p:spPr bwMode="auto">
            <a:xfrm>
              <a:off x="6346179" y="4368115"/>
              <a:ext cx="749313" cy="86525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nvGrpSpPr>
            <p:cNvPr id="20" name="组合 19"/>
            <p:cNvGrpSpPr/>
            <p:nvPr/>
          </p:nvGrpSpPr>
          <p:grpSpPr>
            <a:xfrm>
              <a:off x="6508887" y="4562322"/>
              <a:ext cx="423895" cy="423957"/>
              <a:chOff x="5699322" y="3963624"/>
              <a:chExt cx="132182" cy="132201"/>
            </a:xfrm>
            <a:solidFill>
              <a:srgbClr val="C00000"/>
            </a:solidFill>
          </p:grpSpPr>
          <p:sp>
            <p:nvSpPr>
              <p:cNvPr id="21" name="Freeform 412"/>
              <p:cNvSpPr>
                <a:spLocks noEditPoints="1"/>
              </p:cNvSpPr>
              <p:nvPr/>
            </p:nvSpPr>
            <p:spPr bwMode="auto">
              <a:xfrm>
                <a:off x="5781489" y="3963624"/>
                <a:ext cx="50015" cy="50022"/>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sp>
            <p:nvSpPr>
              <p:cNvPr id="22" name="Freeform 413"/>
              <p:cNvSpPr>
                <a:spLocks noEditPoints="1"/>
              </p:cNvSpPr>
              <p:nvPr/>
            </p:nvSpPr>
            <p:spPr bwMode="auto">
              <a:xfrm>
                <a:off x="5699322" y="3996972"/>
                <a:ext cx="98839" cy="9885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grpSp>
      <p:grpSp>
        <p:nvGrpSpPr>
          <p:cNvPr id="23" name="组合 22"/>
          <p:cNvGrpSpPr/>
          <p:nvPr/>
        </p:nvGrpSpPr>
        <p:grpSpPr>
          <a:xfrm>
            <a:off x="7684501" y="5767574"/>
            <a:ext cx="572016" cy="660522"/>
            <a:chOff x="7595852" y="4368115"/>
            <a:chExt cx="749313" cy="865252"/>
          </a:xfrm>
        </p:grpSpPr>
        <p:sp>
          <p:nvSpPr>
            <p:cNvPr id="24" name="Freeform 15"/>
            <p:cNvSpPr>
              <a:spLocks/>
            </p:cNvSpPr>
            <p:nvPr/>
          </p:nvSpPr>
          <p:spPr bwMode="auto">
            <a:xfrm>
              <a:off x="7595852" y="4368115"/>
              <a:ext cx="749313" cy="86525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nvGrpSpPr>
            <p:cNvPr id="25" name="组合 24"/>
            <p:cNvGrpSpPr/>
            <p:nvPr/>
          </p:nvGrpSpPr>
          <p:grpSpPr>
            <a:xfrm>
              <a:off x="7776626" y="4556588"/>
              <a:ext cx="438729" cy="428857"/>
              <a:chOff x="5710238" y="3049588"/>
              <a:chExt cx="771526" cy="754062"/>
            </a:xfrm>
            <a:solidFill>
              <a:srgbClr val="C00000"/>
            </a:solidFill>
          </p:grpSpPr>
          <p:sp>
            <p:nvSpPr>
              <p:cNvPr id="26"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sp>
            <p:nvSpPr>
              <p:cNvPr id="27"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sp>
            <p:nvSpPr>
              <p:cNvPr id="28"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sp>
            <p:nvSpPr>
              <p:cNvPr id="29"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grpSp>
      </p:grpSp>
      <p:pic>
        <p:nvPicPr>
          <p:cNvPr id="30" name="图片 29" descr="武煤logo.png"/>
          <p:cNvPicPr>
            <a:picLocks noChangeAspect="1"/>
          </p:cNvPicPr>
          <p:nvPr/>
        </p:nvPicPr>
        <p:blipFill>
          <a:blip r:embed="rId3"/>
          <a:stretch>
            <a:fillRect/>
          </a:stretch>
        </p:blipFill>
        <p:spPr>
          <a:xfrm>
            <a:off x="5139249" y="1560792"/>
            <a:ext cx="2021972" cy="1557749"/>
          </a:xfrm>
          <a:prstGeom prst="rect">
            <a:avLst/>
          </a:prstGeom>
        </p:spPr>
      </p:pic>
    </p:spTree>
    <p:extLst>
      <p:ext uri="{BB962C8B-B14F-4D97-AF65-F5344CB8AC3E}">
        <p14:creationId xmlns:p14="http://schemas.microsoft.com/office/powerpoint/2010/main" xmlns="" val="1620777498"/>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animScale>
                                      <p:cBhvr>
                                        <p:cTn id="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
                                        </p:tgtEl>
                                        <p:attrNameLst>
                                          <p:attrName>ppt_x</p:attrName>
                                          <p:attrName>ppt_y</p:attrName>
                                        </p:attrNameLst>
                                      </p:cBhvr>
                                    </p:animMotion>
                                    <p:animEffect transition="in" filter="fade">
                                      <p:cBhvr>
                                        <p:cTn id="9" dur="1000"/>
                                        <p:tgtEl>
                                          <p:spTgt spid="9"/>
                                        </p:tgtEl>
                                      </p:cBhvr>
                                    </p:animEffect>
                                  </p:childTnLst>
                                </p:cTn>
                              </p:par>
                              <p:par>
                                <p:cTn id="10" presetID="14" presetClass="entr" presetSubtype="1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par>
                          <p:cTn id="13" fill="hold">
                            <p:stCondLst>
                              <p:cond delay="100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1+#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650"/>
                            </p:stCondLst>
                            <p:childTnLst>
                              <p:par>
                                <p:cTn id="19" presetID="10"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5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Scale>
                                      <p:cBhvr>
                                        <p:cTn id="24"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7"/>
                                        </p:tgtEl>
                                        <p:attrNameLst>
                                          <p:attrName>ppt_x</p:attrName>
                                          <p:attrName>ppt_y</p:attrName>
                                        </p:attrNameLst>
                                      </p:cBhvr>
                                    </p:animMotion>
                                    <p:animEffect transition="in" filter="fade">
                                      <p:cBhvr>
                                        <p:cTn id="26" dur="1000"/>
                                        <p:tgtEl>
                                          <p:spTgt spid="7"/>
                                        </p:tgtEl>
                                      </p:cBhvr>
                                    </p:animEffect>
                                  </p:childTnLst>
                                </p:cTn>
                              </p:par>
                              <p:par>
                                <p:cTn id="27" presetID="52" presetClass="entr" presetSubtype="0" fill="hold" nodeType="withEffect">
                                  <p:stCondLst>
                                    <p:cond delay="100"/>
                                  </p:stCondLst>
                                  <p:childTnLst>
                                    <p:set>
                                      <p:cBhvr>
                                        <p:cTn id="28" dur="1" fill="hold">
                                          <p:stCondLst>
                                            <p:cond delay="0"/>
                                          </p:stCondLst>
                                        </p:cTn>
                                        <p:tgtEl>
                                          <p:spTgt spid="13"/>
                                        </p:tgtEl>
                                        <p:attrNameLst>
                                          <p:attrName>style.visibility</p:attrName>
                                        </p:attrNameLst>
                                      </p:cBhvr>
                                      <p:to>
                                        <p:strVal val="visible"/>
                                      </p:to>
                                    </p:set>
                                    <p:animScale>
                                      <p:cBhvr>
                                        <p:cTn id="29"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3"/>
                                        </p:tgtEl>
                                        <p:attrNameLst>
                                          <p:attrName>ppt_x</p:attrName>
                                          <p:attrName>ppt_y</p:attrName>
                                        </p:attrNameLst>
                                      </p:cBhvr>
                                    </p:animMotion>
                                    <p:animEffect transition="in" filter="fade">
                                      <p:cBhvr>
                                        <p:cTn id="31" dur="1000"/>
                                        <p:tgtEl>
                                          <p:spTgt spid="13"/>
                                        </p:tgtEl>
                                      </p:cBhvr>
                                    </p:animEffect>
                                  </p:childTnLst>
                                </p:cTn>
                              </p:par>
                              <p:par>
                                <p:cTn id="32" presetID="52" presetClass="entr" presetSubtype="0" fill="hold" nodeType="withEffect">
                                  <p:stCondLst>
                                    <p:cond delay="200"/>
                                  </p:stCondLst>
                                  <p:childTnLst>
                                    <p:set>
                                      <p:cBhvr>
                                        <p:cTn id="33" dur="1" fill="hold">
                                          <p:stCondLst>
                                            <p:cond delay="0"/>
                                          </p:stCondLst>
                                        </p:cTn>
                                        <p:tgtEl>
                                          <p:spTgt spid="18"/>
                                        </p:tgtEl>
                                        <p:attrNameLst>
                                          <p:attrName>style.visibility</p:attrName>
                                        </p:attrNameLst>
                                      </p:cBhvr>
                                      <p:to>
                                        <p:strVal val="visible"/>
                                      </p:to>
                                    </p:set>
                                    <p:animScale>
                                      <p:cBhvr>
                                        <p:cTn id="34"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8"/>
                                        </p:tgtEl>
                                        <p:attrNameLst>
                                          <p:attrName>ppt_x</p:attrName>
                                          <p:attrName>ppt_y</p:attrName>
                                        </p:attrNameLst>
                                      </p:cBhvr>
                                    </p:animMotion>
                                    <p:animEffect transition="in" filter="fade">
                                      <p:cBhvr>
                                        <p:cTn id="36" dur="1000"/>
                                        <p:tgtEl>
                                          <p:spTgt spid="18"/>
                                        </p:tgtEl>
                                      </p:cBhvr>
                                    </p:animEffect>
                                  </p:childTnLst>
                                </p:cTn>
                              </p:par>
                              <p:par>
                                <p:cTn id="37" presetID="52" presetClass="entr" presetSubtype="0" fill="hold" nodeType="withEffect">
                                  <p:stCondLst>
                                    <p:cond delay="300"/>
                                  </p:stCondLst>
                                  <p:childTnLst>
                                    <p:set>
                                      <p:cBhvr>
                                        <p:cTn id="38" dur="1" fill="hold">
                                          <p:stCondLst>
                                            <p:cond delay="0"/>
                                          </p:stCondLst>
                                        </p:cTn>
                                        <p:tgtEl>
                                          <p:spTgt spid="23"/>
                                        </p:tgtEl>
                                        <p:attrNameLst>
                                          <p:attrName>style.visibility</p:attrName>
                                        </p:attrNameLst>
                                      </p:cBhvr>
                                      <p:to>
                                        <p:strVal val="visible"/>
                                      </p:to>
                                    </p:set>
                                    <p:animScale>
                                      <p:cBhvr>
                                        <p:cTn id="39"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23"/>
                                        </p:tgtEl>
                                        <p:attrNameLst>
                                          <p:attrName>ppt_x</p:attrName>
                                          <p:attrName>ppt_y</p:attrName>
                                        </p:attrNameLst>
                                      </p:cBhvr>
                                    </p:animMotion>
                                    <p:animEffect transition="in" filter="fade">
                                      <p:cBhvr>
                                        <p:cTn id="4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6" grpId="0"/>
      <p:bldP spid="9"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后期工作规划</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295885" y="1556794"/>
            <a:ext cx="2493057" cy="2493055"/>
            <a:chOff x="3386125" y="1728033"/>
            <a:chExt cx="2493057" cy="2493055"/>
          </a:xfrm>
        </p:grpSpPr>
        <p:grpSp>
          <p:nvGrpSpPr>
            <p:cNvPr id="7" name="组合 6"/>
            <p:cNvGrpSpPr/>
            <p:nvPr/>
          </p:nvGrpSpPr>
          <p:grpSpPr>
            <a:xfrm>
              <a:off x="3386125" y="1728033"/>
              <a:ext cx="2493057" cy="2493055"/>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13" name="椭圆 12"/>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8" name="组合 7"/>
            <p:cNvGrpSpPr/>
            <p:nvPr/>
          </p:nvGrpSpPr>
          <p:grpSpPr>
            <a:xfrm>
              <a:off x="3390972" y="1772816"/>
              <a:ext cx="2439453" cy="2444927"/>
              <a:chOff x="800752" y="1176303"/>
              <a:chExt cx="2227424" cy="2232424"/>
            </a:xfrm>
          </p:grpSpPr>
          <p:sp>
            <p:nvSpPr>
              <p:cNvPr id="9" name="椭圆 1"/>
              <p:cNvSpPr/>
              <p:nvPr/>
            </p:nvSpPr>
            <p:spPr>
              <a:xfrm>
                <a:off x="800752" y="1176303"/>
                <a:ext cx="2227424" cy="2232424"/>
              </a:xfrm>
              <a:custGeom>
                <a:avLst/>
                <a:gdLst/>
                <a:ahLst/>
                <a:cxnLst/>
                <a:rect l="l" t="t" r="r" b="b"/>
                <a:pathLst>
                  <a:path w="2373418" h="2378746">
                    <a:moveTo>
                      <a:pt x="1189373" y="0"/>
                    </a:moveTo>
                    <a:lnTo>
                      <a:pt x="1189373" y="287688"/>
                    </a:lnTo>
                    <a:cubicBezTo>
                      <a:pt x="691386" y="287688"/>
                      <a:pt x="287688" y="691386"/>
                      <a:pt x="287688" y="1189373"/>
                    </a:cubicBezTo>
                    <a:cubicBezTo>
                      <a:pt x="287688" y="1687360"/>
                      <a:pt x="691386" y="2091058"/>
                      <a:pt x="1189373" y="2091058"/>
                    </a:cubicBezTo>
                    <a:cubicBezTo>
                      <a:pt x="1651642" y="2091058"/>
                      <a:pt x="2032663" y="1743194"/>
                      <a:pt x="2084369" y="1294891"/>
                    </a:cubicBezTo>
                    <a:lnTo>
                      <a:pt x="2373418" y="1294891"/>
                    </a:lnTo>
                    <a:cubicBezTo>
                      <a:pt x="2320695" y="1902370"/>
                      <a:pt x="1810666" y="2378746"/>
                      <a:pt x="1189373" y="2378746"/>
                    </a:cubicBezTo>
                    <a:cubicBezTo>
                      <a:pt x="532500" y="2378746"/>
                      <a:pt x="0" y="1846246"/>
                      <a:pt x="0" y="1189373"/>
                    </a:cubicBezTo>
                    <a:cubicBezTo>
                      <a:pt x="0" y="532500"/>
                      <a:pt x="532500" y="0"/>
                      <a:pt x="1189373" y="0"/>
                    </a:cubicBezTo>
                    <a:close/>
                  </a:path>
                </a:pathLst>
              </a:custGeom>
              <a:gradFill>
                <a:gsLst>
                  <a:gs pos="0">
                    <a:srgbClr val="067FC9"/>
                  </a:gs>
                  <a:gs pos="100000">
                    <a:srgbClr val="00B2CA"/>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ea"/>
                  <a:ea typeface="+mj-ea"/>
                </a:endParaRPr>
              </a:p>
            </p:txBody>
          </p:sp>
          <p:sp>
            <p:nvSpPr>
              <p:cNvPr id="11" name="TextBox 51"/>
              <p:cNvSpPr txBox="1"/>
              <p:nvPr/>
            </p:nvSpPr>
            <p:spPr>
              <a:xfrm>
                <a:off x="1002602" y="2082595"/>
                <a:ext cx="1854769" cy="421539"/>
              </a:xfrm>
              <a:prstGeom prst="rect">
                <a:avLst/>
              </a:prstGeom>
              <a:noFill/>
            </p:spPr>
            <p:txBody>
              <a:bodyPr wrap="none" rtlCol="0">
                <a:spAutoFit/>
              </a:bodyPr>
              <a:lstStyle/>
              <a:p>
                <a:r>
                  <a:rPr lang="zh-CN" altLang="en-US" dirty="0" smtClean="0">
                    <a:solidFill>
                      <a:schemeClr val="tx1">
                        <a:lumMod val="75000"/>
                        <a:lumOff val="25000"/>
                      </a:schemeClr>
                    </a:solidFill>
                    <a:latin typeface="+mj-ea"/>
                    <a:ea typeface="+mj-ea"/>
                  </a:rPr>
                  <a:t>燃气意外保险</a:t>
                </a:r>
                <a:endParaRPr lang="zh-CN" altLang="en-US" dirty="0">
                  <a:solidFill>
                    <a:schemeClr val="tx1">
                      <a:lumMod val="75000"/>
                      <a:lumOff val="25000"/>
                    </a:schemeClr>
                  </a:solidFill>
                  <a:latin typeface="+mj-ea"/>
                  <a:ea typeface="+mj-ea"/>
                </a:endParaRPr>
              </a:p>
            </p:txBody>
          </p:sp>
        </p:grpSp>
      </p:grpSp>
      <p:sp>
        <p:nvSpPr>
          <p:cNvPr id="14" name="矩形 13"/>
          <p:cNvSpPr/>
          <p:nvPr/>
        </p:nvSpPr>
        <p:spPr>
          <a:xfrm>
            <a:off x="1411126" y="4171354"/>
            <a:ext cx="2329057" cy="774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15" name="矩形 14"/>
          <p:cNvSpPr/>
          <p:nvPr/>
        </p:nvSpPr>
        <p:spPr>
          <a:xfrm>
            <a:off x="1305023" y="4335101"/>
            <a:ext cx="2407460" cy="2225096"/>
          </a:xfrm>
          <a:prstGeom prst="rect">
            <a:avLst/>
          </a:prstGeom>
        </p:spPr>
        <p:txBody>
          <a:bodyPr wrap="square">
            <a:spAutoFit/>
          </a:bodyPr>
          <a:lstStyle/>
          <a:p>
            <a:pPr>
              <a:lnSpc>
                <a:spcPct val="130000"/>
              </a:lnSpc>
            </a:pPr>
            <a:r>
              <a:rPr lang="zh-CN" altLang="en-US" sz="1200" dirty="0" smtClean="0">
                <a:solidFill>
                  <a:schemeClr val="tx1">
                    <a:lumMod val="75000"/>
                    <a:lumOff val="25000"/>
                  </a:schemeClr>
                </a:solidFill>
                <a:latin typeface="+mj-ea"/>
                <a:ea typeface="+mj-ea"/>
              </a:rPr>
              <a:t>继续深入推广燃气意外险，让用户明白燃气意外险的保障作用和购买燃气意外险的必要性，让用户购买燃气意外险成为一种习惯和自然而然的举动。同时大力开发和推广其它险种比如汽车保险、人身意外保险、大型商业燃气意外险，拓展思路、大胆创新，为公司的增值业务增加更多的收益。</a:t>
            </a:r>
            <a:endParaRPr lang="zh-CN" altLang="en-US" sz="1200" dirty="0">
              <a:solidFill>
                <a:schemeClr val="tx1">
                  <a:lumMod val="75000"/>
                  <a:lumOff val="25000"/>
                </a:schemeClr>
              </a:solidFill>
              <a:latin typeface="+mj-ea"/>
              <a:ea typeface="+mj-ea"/>
            </a:endParaRPr>
          </a:p>
        </p:txBody>
      </p:sp>
      <p:grpSp>
        <p:nvGrpSpPr>
          <p:cNvPr id="16" name="组合 15"/>
          <p:cNvGrpSpPr/>
          <p:nvPr/>
        </p:nvGrpSpPr>
        <p:grpSpPr>
          <a:xfrm>
            <a:off x="4451475" y="1421116"/>
            <a:ext cx="2493056" cy="2493056"/>
            <a:chOff x="6266445" y="1611556"/>
            <a:chExt cx="2493057" cy="2493056"/>
          </a:xfrm>
        </p:grpSpPr>
        <p:grpSp>
          <p:nvGrpSpPr>
            <p:cNvPr id="17" name="组合 16"/>
            <p:cNvGrpSpPr/>
            <p:nvPr/>
          </p:nvGrpSpPr>
          <p:grpSpPr>
            <a:xfrm>
              <a:off x="6266445" y="1611556"/>
              <a:ext cx="2493057" cy="2493055"/>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5" name="椭圆 24"/>
              <p:cNvSpPr/>
              <p:nvPr/>
            </p:nvSpPr>
            <p:spPr>
              <a:xfrm>
                <a:off x="392112" y="760413"/>
                <a:ext cx="3825874"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8" name="组合 17"/>
            <p:cNvGrpSpPr/>
            <p:nvPr/>
          </p:nvGrpSpPr>
          <p:grpSpPr>
            <a:xfrm>
              <a:off x="6432542" y="2737631"/>
              <a:ext cx="2287665" cy="1366981"/>
              <a:chOff x="3577963" y="2057259"/>
              <a:chExt cx="2088831" cy="1248168"/>
            </a:xfrm>
          </p:grpSpPr>
          <p:sp>
            <p:nvSpPr>
              <p:cNvPr id="20" name="椭圆 1"/>
              <p:cNvSpPr/>
              <p:nvPr/>
            </p:nvSpPr>
            <p:spPr>
              <a:xfrm>
                <a:off x="3577963" y="2288243"/>
                <a:ext cx="2088831" cy="1017184"/>
              </a:xfrm>
              <a:custGeom>
                <a:avLst/>
                <a:gdLst/>
                <a:ahLst/>
                <a:cxnLst/>
                <a:rect l="l" t="t" r="r" b="b"/>
                <a:pathLst>
                  <a:path w="2088831" h="1017184">
                    <a:moveTo>
                      <a:pt x="1817562" y="0"/>
                    </a:moveTo>
                    <a:lnTo>
                      <a:pt x="2088831" y="0"/>
                    </a:lnTo>
                    <a:cubicBezTo>
                      <a:pt x="2039351" y="570111"/>
                      <a:pt x="1560695" y="1017184"/>
                      <a:pt x="977619" y="1017184"/>
                    </a:cubicBezTo>
                    <a:cubicBezTo>
                      <a:pt x="556457" y="1017184"/>
                      <a:pt x="189775" y="783931"/>
                      <a:pt x="0" y="439399"/>
                    </a:cubicBezTo>
                    <a:lnTo>
                      <a:pt x="248210" y="323051"/>
                    </a:lnTo>
                    <a:cubicBezTo>
                      <a:pt x="391494" y="577373"/>
                      <a:pt x="664725" y="747193"/>
                      <a:pt x="977619" y="747193"/>
                    </a:cubicBezTo>
                    <a:cubicBezTo>
                      <a:pt x="1411453" y="747193"/>
                      <a:pt x="1769037" y="420726"/>
                      <a:pt x="1817562" y="0"/>
                    </a:cubicBezTo>
                    <a:close/>
                  </a:path>
                </a:pathLst>
              </a:cu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2" name="TextBox 61"/>
              <p:cNvSpPr txBox="1"/>
              <p:nvPr/>
            </p:nvSpPr>
            <p:spPr>
              <a:xfrm>
                <a:off x="3866857" y="2057259"/>
                <a:ext cx="1292720" cy="421539"/>
              </a:xfrm>
              <a:prstGeom prst="rect">
                <a:avLst/>
              </a:prstGeom>
              <a:noFill/>
            </p:spPr>
            <p:txBody>
              <a:bodyPr wrap="none" rtlCol="0">
                <a:spAutoFit/>
              </a:bodyPr>
              <a:lstStyle/>
              <a:p>
                <a:r>
                  <a:rPr lang="zh-CN" altLang="en-US" dirty="0" smtClean="0">
                    <a:solidFill>
                      <a:schemeClr val="tx1">
                        <a:lumMod val="75000"/>
                        <a:lumOff val="25000"/>
                      </a:schemeClr>
                    </a:solidFill>
                    <a:latin typeface="+mj-ea"/>
                    <a:ea typeface="+mj-ea"/>
                  </a:rPr>
                  <a:t>广告业务</a:t>
                </a:r>
                <a:endParaRPr lang="zh-CN" altLang="en-US" dirty="0">
                  <a:solidFill>
                    <a:schemeClr val="tx1">
                      <a:lumMod val="75000"/>
                      <a:lumOff val="25000"/>
                    </a:schemeClr>
                  </a:solidFill>
                  <a:latin typeface="+mj-ea"/>
                  <a:ea typeface="+mj-ea"/>
                </a:endParaRPr>
              </a:p>
            </p:txBody>
          </p:sp>
        </p:grpSp>
      </p:grpSp>
      <p:sp>
        <p:nvSpPr>
          <p:cNvPr id="26" name="矩形 25"/>
          <p:cNvSpPr/>
          <p:nvPr/>
        </p:nvSpPr>
        <p:spPr>
          <a:xfrm>
            <a:off x="4576182" y="4151267"/>
            <a:ext cx="2329057" cy="774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mj-ea"/>
              <a:ea typeface="+mj-ea"/>
            </a:endParaRPr>
          </a:p>
        </p:txBody>
      </p:sp>
      <p:sp>
        <p:nvSpPr>
          <p:cNvPr id="27" name="矩形 26"/>
          <p:cNvSpPr/>
          <p:nvPr/>
        </p:nvSpPr>
        <p:spPr>
          <a:xfrm>
            <a:off x="3645736" y="4243765"/>
            <a:ext cx="3834045" cy="2733056"/>
          </a:xfrm>
          <a:prstGeom prst="rect">
            <a:avLst/>
          </a:prstGeom>
        </p:spPr>
        <p:txBody>
          <a:bodyPr wrap="square">
            <a:spAutoFit/>
          </a:bodyPr>
          <a:lstStyle/>
          <a:p>
            <a:pPr lvl="1"/>
            <a:r>
              <a:rPr lang="zh-CN" altLang="zh-CN" sz="1200" dirty="0" smtClean="0">
                <a:solidFill>
                  <a:schemeClr val="tx1">
                    <a:lumMod val="75000"/>
                    <a:lumOff val="25000"/>
                  </a:schemeClr>
                </a:solidFill>
                <a:latin typeface="+mj-ea"/>
                <a:ea typeface="+mj-ea"/>
              </a:rPr>
              <a:t>对于广告业务，要开动脑筋，充分利用我们分布武汉三镇的门店优势和</a:t>
            </a:r>
            <a:r>
              <a:rPr lang="en-US" altLang="zh-CN" sz="1200" dirty="0" smtClean="0">
                <a:solidFill>
                  <a:schemeClr val="tx1">
                    <a:lumMod val="75000"/>
                    <a:lumOff val="25000"/>
                  </a:schemeClr>
                </a:solidFill>
                <a:latin typeface="+mj-ea"/>
                <a:ea typeface="+mj-ea"/>
              </a:rPr>
              <a:t>95007</a:t>
            </a:r>
            <a:r>
              <a:rPr lang="zh-CN" altLang="zh-CN" sz="1200" dirty="0" smtClean="0">
                <a:solidFill>
                  <a:schemeClr val="tx1">
                    <a:lumMod val="75000"/>
                    <a:lumOff val="25000"/>
                  </a:schemeClr>
                </a:solidFill>
                <a:latin typeface="+mj-ea"/>
                <a:ea typeface="+mj-ea"/>
              </a:rPr>
              <a:t>服务电话平台，将我们的销售网络打造成一个能够服务于用户日常所需的多功能服务平台，为用户提供多种服务，包括我们现在正在和帮帮家政公司洽谈的全面合作协议。就是利用我们遍布武汉的门店为其推广帮帮家政的各项服务，使双方的优势充分得到利用，经济效益能够得到大幅提升，达到优势共享，利益均分。后期还要将装饰装修、防水补漏等日常老百姓经常要用到的服务综合到我们的平台上。让</a:t>
            </a:r>
            <a:r>
              <a:rPr lang="en-US" altLang="zh-CN" sz="1200" dirty="0" smtClean="0">
                <a:solidFill>
                  <a:schemeClr val="tx1">
                    <a:lumMod val="75000"/>
                    <a:lumOff val="25000"/>
                  </a:schemeClr>
                </a:solidFill>
                <a:latin typeface="+mj-ea"/>
                <a:ea typeface="+mj-ea"/>
              </a:rPr>
              <a:t>95007</a:t>
            </a:r>
            <a:r>
              <a:rPr lang="zh-CN" altLang="zh-CN" sz="1200" dirty="0" smtClean="0">
                <a:solidFill>
                  <a:schemeClr val="tx1">
                    <a:lumMod val="75000"/>
                    <a:lumOff val="25000"/>
                  </a:schemeClr>
                </a:solidFill>
                <a:latin typeface="+mj-ea"/>
                <a:ea typeface="+mj-ea"/>
              </a:rPr>
              <a:t>真正能够物尽其用，让我们的广大用户有任何需要首先想到的就是</a:t>
            </a:r>
            <a:r>
              <a:rPr lang="en-US" altLang="zh-CN" sz="1200" dirty="0" smtClean="0">
                <a:solidFill>
                  <a:schemeClr val="tx1">
                    <a:lumMod val="75000"/>
                    <a:lumOff val="25000"/>
                  </a:schemeClr>
                </a:solidFill>
                <a:latin typeface="+mj-ea"/>
                <a:ea typeface="+mj-ea"/>
              </a:rPr>
              <a:t>95007.</a:t>
            </a:r>
            <a:endParaRPr lang="zh-CN" altLang="zh-CN" sz="1200" dirty="0" smtClean="0">
              <a:solidFill>
                <a:schemeClr val="tx1">
                  <a:lumMod val="75000"/>
                  <a:lumOff val="25000"/>
                </a:schemeClr>
              </a:solidFill>
              <a:latin typeface="+mj-ea"/>
              <a:ea typeface="+mj-ea"/>
            </a:endParaRPr>
          </a:p>
          <a:p>
            <a:pPr>
              <a:lnSpc>
                <a:spcPct val="130000"/>
              </a:lnSpc>
            </a:pPr>
            <a:endParaRPr lang="zh-CN" altLang="en-US" sz="1200" dirty="0">
              <a:solidFill>
                <a:schemeClr val="tx1">
                  <a:lumMod val="75000"/>
                  <a:lumOff val="25000"/>
                </a:schemeClr>
              </a:solidFill>
              <a:latin typeface="+mj-ea"/>
              <a:ea typeface="+mj-ea"/>
            </a:endParaRPr>
          </a:p>
        </p:txBody>
      </p:sp>
      <p:grpSp>
        <p:nvGrpSpPr>
          <p:cNvPr id="28" name="组合 27"/>
          <p:cNvGrpSpPr/>
          <p:nvPr/>
        </p:nvGrpSpPr>
        <p:grpSpPr>
          <a:xfrm>
            <a:off x="7895407" y="1421116"/>
            <a:ext cx="2493057" cy="2493055"/>
            <a:chOff x="9250277" y="1611556"/>
            <a:chExt cx="2493057" cy="2493055"/>
          </a:xfrm>
        </p:grpSpPr>
        <p:grpSp>
          <p:nvGrpSpPr>
            <p:cNvPr id="29" name="组合 28"/>
            <p:cNvGrpSpPr/>
            <p:nvPr/>
          </p:nvGrpSpPr>
          <p:grpSpPr>
            <a:xfrm>
              <a:off x="9250277" y="1611556"/>
              <a:ext cx="2493057" cy="2493055"/>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5" name="椭圆 34"/>
              <p:cNvSpPr/>
              <p:nvPr/>
            </p:nvSpPr>
            <p:spPr>
              <a:xfrm>
                <a:off x="392112" y="760413"/>
                <a:ext cx="3825874"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0" name="组合 29"/>
            <p:cNvGrpSpPr/>
            <p:nvPr/>
          </p:nvGrpSpPr>
          <p:grpSpPr>
            <a:xfrm>
              <a:off x="9280934" y="2705396"/>
              <a:ext cx="2022748" cy="1399215"/>
              <a:chOff x="6178788" y="2027824"/>
              <a:chExt cx="1846940" cy="1277603"/>
            </a:xfrm>
          </p:grpSpPr>
          <p:sp>
            <p:nvSpPr>
              <p:cNvPr id="31" name="椭圆 1"/>
              <p:cNvSpPr/>
              <p:nvPr/>
            </p:nvSpPr>
            <p:spPr>
              <a:xfrm>
                <a:off x="6178788" y="2276645"/>
                <a:ext cx="1173991" cy="1028782"/>
              </a:xfrm>
              <a:custGeom>
                <a:avLst/>
                <a:gdLst/>
                <a:ahLst/>
                <a:cxnLst/>
                <a:rect l="l" t="t" r="r" b="b"/>
                <a:pathLst>
                  <a:path w="1173991" h="1028782">
                    <a:moveTo>
                      <a:pt x="0" y="0"/>
                    </a:moveTo>
                    <a:lnTo>
                      <a:pt x="270084" y="0"/>
                    </a:lnTo>
                    <a:cubicBezTo>
                      <a:pt x="313795" y="426278"/>
                      <a:pt x="673965" y="758791"/>
                      <a:pt x="1111797" y="758791"/>
                    </a:cubicBezTo>
                    <a:lnTo>
                      <a:pt x="1173991" y="755875"/>
                    </a:lnTo>
                    <a:lnTo>
                      <a:pt x="1173991" y="1025811"/>
                    </a:lnTo>
                    <a:cubicBezTo>
                      <a:pt x="1153450" y="1028208"/>
                      <a:pt x="1132691" y="1028782"/>
                      <a:pt x="1111797" y="1028782"/>
                    </a:cubicBezTo>
                    <a:cubicBezTo>
                      <a:pt x="524781" y="1028782"/>
                      <a:pt x="43600" y="575645"/>
                      <a:pt x="0" y="0"/>
                    </a:cubicBezTo>
                    <a:close/>
                  </a:path>
                </a:pathLst>
              </a:custGeom>
              <a:gradFill>
                <a:gsLst>
                  <a:gs pos="0">
                    <a:srgbClr val="067FC9"/>
                  </a:gs>
                  <a:gs pos="100000">
                    <a:srgbClr val="00B2CA"/>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ea"/>
                  <a:ea typeface="+mj-ea"/>
                </a:endParaRPr>
              </a:p>
            </p:txBody>
          </p:sp>
          <p:sp>
            <p:nvSpPr>
              <p:cNvPr id="33" name="TextBox 69"/>
              <p:cNvSpPr txBox="1"/>
              <p:nvPr/>
            </p:nvSpPr>
            <p:spPr>
              <a:xfrm>
                <a:off x="6733008" y="2027824"/>
                <a:ext cx="1292720" cy="421540"/>
              </a:xfrm>
              <a:prstGeom prst="rect">
                <a:avLst/>
              </a:prstGeom>
              <a:noFill/>
            </p:spPr>
            <p:txBody>
              <a:bodyPr wrap="none" rtlCol="0">
                <a:spAutoFit/>
              </a:bodyPr>
              <a:lstStyle/>
              <a:p>
                <a:r>
                  <a:rPr lang="zh-CN" altLang="en-US" dirty="0" smtClean="0">
                    <a:solidFill>
                      <a:schemeClr val="tx1">
                        <a:lumMod val="75000"/>
                        <a:lumOff val="25000"/>
                      </a:schemeClr>
                    </a:solidFill>
                    <a:latin typeface="+mj-ea"/>
                    <a:ea typeface="+mj-ea"/>
                  </a:rPr>
                  <a:t>其它业务</a:t>
                </a:r>
                <a:endParaRPr lang="zh-CN" altLang="en-US" dirty="0">
                  <a:solidFill>
                    <a:schemeClr val="tx1">
                      <a:lumMod val="75000"/>
                      <a:lumOff val="25000"/>
                    </a:schemeClr>
                  </a:solidFill>
                  <a:latin typeface="+mj-ea"/>
                  <a:ea typeface="+mj-ea"/>
                </a:endParaRPr>
              </a:p>
            </p:txBody>
          </p:sp>
        </p:grpSp>
      </p:grpSp>
      <p:sp>
        <p:nvSpPr>
          <p:cNvPr id="36" name="矩形 35"/>
          <p:cNvSpPr/>
          <p:nvPr/>
        </p:nvSpPr>
        <p:spPr>
          <a:xfrm>
            <a:off x="8031628" y="4153769"/>
            <a:ext cx="2329057" cy="774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mj-ea"/>
              <a:ea typeface="+mj-ea"/>
            </a:endParaRPr>
          </a:p>
        </p:txBody>
      </p:sp>
      <p:sp>
        <p:nvSpPr>
          <p:cNvPr id="37" name="矩形 36"/>
          <p:cNvSpPr/>
          <p:nvPr/>
        </p:nvSpPr>
        <p:spPr>
          <a:xfrm>
            <a:off x="7313533" y="4234391"/>
            <a:ext cx="4086796" cy="2917722"/>
          </a:xfrm>
          <a:prstGeom prst="rect">
            <a:avLst/>
          </a:prstGeom>
        </p:spPr>
        <p:txBody>
          <a:bodyPr wrap="square">
            <a:spAutoFit/>
          </a:bodyPr>
          <a:lstStyle/>
          <a:p>
            <a:pPr lvl="1"/>
            <a:r>
              <a:rPr lang="zh-CN" altLang="zh-CN" sz="1200" dirty="0" smtClean="0">
                <a:solidFill>
                  <a:schemeClr val="tx1">
                    <a:lumMod val="75000"/>
                    <a:lumOff val="25000"/>
                  </a:schemeClr>
                </a:solidFill>
                <a:latin typeface="+mj-ea"/>
                <a:ea typeface="+mj-ea"/>
              </a:rPr>
              <a:t>利用我公司现有的门面成立一个房产中介公司。现在由于房价节节攀升，很多来汉务工的农民工及刚毕业的学生、以及达到结婚年龄的青年，是租房与购房的刚需用户。而随着房价的节节攀升，租房与购房者也日益增多。所以设立一个房产中介公司是一个相对较好的项目。且房产中介投入少（只需两个电脑，几个桌子椅子加一个电话就可以开业）见效快。一般三个月后即可见到比较明显的效果。且房产中介可以与公司现在正在经营的中燃宝与燃气意外险紧密结合起来销售，达到一举多得的效果。正好中燃宝在石牌岭要建一个实体店，可以一店两用，一边做为中燃宝产品的销售，一边做为房产中介来经营，这样一店两用互为补充形成双赢的格局。</a:t>
            </a:r>
          </a:p>
          <a:p>
            <a:pPr>
              <a:lnSpc>
                <a:spcPct val="130000"/>
              </a:lnSpc>
            </a:pPr>
            <a:endParaRPr lang="zh-CN" altLang="en-US" sz="1200"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xmlns="" val="1206862595"/>
      </p:ext>
    </p:extLst>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3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par>
                                <p:cTn id="21" presetID="31" presetClass="entr" presetSubtype="0" fill="hold"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000" fill="hold"/>
                                        <p:tgtEl>
                                          <p:spTgt spid="16"/>
                                        </p:tgtEl>
                                        <p:attrNameLst>
                                          <p:attrName>ppt_w</p:attrName>
                                        </p:attrNameLst>
                                      </p:cBhvr>
                                      <p:tavLst>
                                        <p:tav tm="0">
                                          <p:val>
                                            <p:fltVal val="0"/>
                                          </p:val>
                                        </p:tav>
                                        <p:tav tm="100000">
                                          <p:val>
                                            <p:strVal val="#ppt_w"/>
                                          </p:val>
                                        </p:tav>
                                      </p:tavLst>
                                    </p:anim>
                                    <p:anim calcmode="lin" valueType="num">
                                      <p:cBhvr>
                                        <p:cTn id="24" dur="1000" fill="hold"/>
                                        <p:tgtEl>
                                          <p:spTgt spid="16"/>
                                        </p:tgtEl>
                                        <p:attrNameLst>
                                          <p:attrName>ppt_h</p:attrName>
                                        </p:attrNameLst>
                                      </p:cBhvr>
                                      <p:tavLst>
                                        <p:tav tm="0">
                                          <p:val>
                                            <p:fltVal val="0"/>
                                          </p:val>
                                        </p:tav>
                                        <p:tav tm="100000">
                                          <p:val>
                                            <p:strVal val="#ppt_h"/>
                                          </p:val>
                                        </p:tav>
                                      </p:tavLst>
                                    </p:anim>
                                    <p:anim calcmode="lin" valueType="num">
                                      <p:cBhvr>
                                        <p:cTn id="25" dur="1000" fill="hold"/>
                                        <p:tgtEl>
                                          <p:spTgt spid="16"/>
                                        </p:tgtEl>
                                        <p:attrNameLst>
                                          <p:attrName>style.rotation</p:attrName>
                                        </p:attrNameLst>
                                      </p:cBhvr>
                                      <p:tavLst>
                                        <p:tav tm="0">
                                          <p:val>
                                            <p:fltVal val="90"/>
                                          </p:val>
                                        </p:tav>
                                        <p:tav tm="100000">
                                          <p:val>
                                            <p:fltVal val="0"/>
                                          </p:val>
                                        </p:tav>
                                      </p:tavLst>
                                    </p:anim>
                                    <p:animEffect transition="in" filter="fade">
                                      <p:cBhvr>
                                        <p:cTn id="26" dur="1000"/>
                                        <p:tgtEl>
                                          <p:spTgt spid="16"/>
                                        </p:tgtEl>
                                      </p:cBhvr>
                                    </p:animEffect>
                                  </p:childTnLst>
                                </p:cTn>
                              </p:par>
                              <p:par>
                                <p:cTn id="27" presetID="31" presetClass="entr" presetSubtype="0" fill="hold"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1000" fill="hold"/>
                                        <p:tgtEl>
                                          <p:spTgt spid="28"/>
                                        </p:tgtEl>
                                        <p:attrNameLst>
                                          <p:attrName>ppt_w</p:attrName>
                                        </p:attrNameLst>
                                      </p:cBhvr>
                                      <p:tavLst>
                                        <p:tav tm="0">
                                          <p:val>
                                            <p:fltVal val="0"/>
                                          </p:val>
                                        </p:tav>
                                        <p:tav tm="100000">
                                          <p:val>
                                            <p:strVal val="#ppt_w"/>
                                          </p:val>
                                        </p:tav>
                                      </p:tavLst>
                                    </p:anim>
                                    <p:anim calcmode="lin" valueType="num">
                                      <p:cBhvr>
                                        <p:cTn id="30" dur="1000" fill="hold"/>
                                        <p:tgtEl>
                                          <p:spTgt spid="28"/>
                                        </p:tgtEl>
                                        <p:attrNameLst>
                                          <p:attrName>ppt_h</p:attrName>
                                        </p:attrNameLst>
                                      </p:cBhvr>
                                      <p:tavLst>
                                        <p:tav tm="0">
                                          <p:val>
                                            <p:fltVal val="0"/>
                                          </p:val>
                                        </p:tav>
                                        <p:tav tm="100000">
                                          <p:val>
                                            <p:strVal val="#ppt_h"/>
                                          </p:val>
                                        </p:tav>
                                      </p:tavLst>
                                    </p:anim>
                                    <p:anim calcmode="lin" valueType="num">
                                      <p:cBhvr>
                                        <p:cTn id="31" dur="1000" fill="hold"/>
                                        <p:tgtEl>
                                          <p:spTgt spid="28"/>
                                        </p:tgtEl>
                                        <p:attrNameLst>
                                          <p:attrName>style.rotation</p:attrName>
                                        </p:attrNameLst>
                                      </p:cBhvr>
                                      <p:tavLst>
                                        <p:tav tm="0">
                                          <p:val>
                                            <p:fltVal val="90"/>
                                          </p:val>
                                        </p:tav>
                                        <p:tav tm="100000">
                                          <p:val>
                                            <p:fltVal val="0"/>
                                          </p:val>
                                        </p:tav>
                                      </p:tavLst>
                                    </p:anim>
                                    <p:animEffect transition="in" filter="fade">
                                      <p:cBhvr>
                                        <p:cTn id="32" dur="1000"/>
                                        <p:tgtEl>
                                          <p:spTgt spid="28"/>
                                        </p:tgtEl>
                                      </p:cBhvr>
                                    </p:animEffect>
                                  </p:childTnLst>
                                </p:cTn>
                              </p:par>
                            </p:childTnLst>
                          </p:cTn>
                        </p:par>
                        <p:par>
                          <p:cTn id="33" fill="hold">
                            <p:stCondLst>
                              <p:cond delay="2000"/>
                            </p:stCondLst>
                            <p:childTnLst>
                              <p:par>
                                <p:cTn id="34" presetID="2" presetClass="entr" presetSubtype="2"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1+#ppt_w/2"/>
                                          </p:val>
                                        </p:tav>
                                        <p:tav tm="100000">
                                          <p:val>
                                            <p:strVal val="#ppt_x"/>
                                          </p:val>
                                        </p:tav>
                                      </p:tavLst>
                                    </p:anim>
                                    <p:anim calcmode="lin" valueType="num">
                                      <p:cBhvr additive="base">
                                        <p:cTn id="45" dur="500" fill="hold"/>
                                        <p:tgtEl>
                                          <p:spTgt spid="36"/>
                                        </p:tgtEl>
                                        <p:attrNameLst>
                                          <p:attrName>ppt_y</p:attrName>
                                        </p:attrNameLst>
                                      </p:cBhvr>
                                      <p:tavLst>
                                        <p:tav tm="0">
                                          <p:val>
                                            <p:strVal val="#ppt_y"/>
                                          </p:val>
                                        </p:tav>
                                        <p:tav tm="100000">
                                          <p:val>
                                            <p:strVal val="#ppt_y"/>
                                          </p:val>
                                        </p:tav>
                                      </p:tavLst>
                                    </p:anim>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5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5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4" grpId="0" animBg="1"/>
      <p:bldP spid="15" grpId="0"/>
      <p:bldP spid="26" grpId="0" animBg="1"/>
      <p:bldP spid="27" grpId="0"/>
      <p:bldP spid="36"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66"/>
          <p:cNvSpPr txBox="1"/>
          <p:nvPr/>
        </p:nvSpPr>
        <p:spPr>
          <a:xfrm>
            <a:off x="5390706" y="4092319"/>
            <a:ext cx="1306768" cy="338554"/>
          </a:xfrm>
          <a:prstGeom prst="rect">
            <a:avLst/>
          </a:prstGeom>
          <a:noFill/>
        </p:spPr>
        <p:txBody>
          <a:bodyPr wrap="none" rtlCol="0">
            <a:spAutoFit/>
          </a:body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THREE</a:t>
            </a:r>
            <a:endParaRPr lang="zh-CN" altLang="en-US" sz="1600" spc="100" dirty="0">
              <a:solidFill>
                <a:schemeClr val="tx1">
                  <a:lumMod val="65000"/>
                  <a:lumOff val="35000"/>
                </a:schemeClr>
              </a:solidFill>
              <a:latin typeface="+mj-ea"/>
              <a:ea typeface="+mj-ea"/>
            </a:endParaRPr>
          </a:p>
        </p:txBody>
      </p:sp>
      <p:sp>
        <p:nvSpPr>
          <p:cNvPr id="17" name="TextBox 66"/>
          <p:cNvSpPr txBox="1"/>
          <p:nvPr/>
        </p:nvSpPr>
        <p:spPr>
          <a:xfrm>
            <a:off x="5354830" y="4444572"/>
            <a:ext cx="1467068" cy="461665"/>
          </a:xfrm>
          <a:prstGeom prst="rect">
            <a:avLst/>
          </a:prstGeom>
          <a:noFill/>
        </p:spPr>
        <p:txBody>
          <a:bodyPr wrap="none" rtlCol="0">
            <a:spAutoFit/>
          </a:bodyPr>
          <a:lstStyle/>
          <a:p>
            <a:pPr algn="ctr"/>
            <a:r>
              <a:rPr lang="zh-CN" altLang="en-US" sz="2400" spc="100" dirty="0" smtClean="0">
                <a:solidFill>
                  <a:schemeClr val="tx1">
                    <a:lumMod val="65000"/>
                    <a:lumOff val="35000"/>
                  </a:schemeClr>
                </a:solidFill>
                <a:latin typeface="微软雅黑" panose="020B0503020204020204" pitchFamily="34" charset="-122"/>
                <a:ea typeface="微软雅黑" panose="020B0503020204020204" pitchFamily="34" charset="-122"/>
              </a:rPr>
              <a:t>几点感悟</a:t>
            </a:r>
            <a:endParaRPr lang="zh-CN" altLang="en-US" sz="24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148489" y="1925953"/>
            <a:ext cx="1869059" cy="1869042"/>
            <a:chOff x="5196486" y="5946187"/>
            <a:chExt cx="305647" cy="305644"/>
          </a:xfrm>
        </p:grpSpPr>
        <p:grpSp>
          <p:nvGrpSpPr>
            <p:cNvPr id="19" name="组合 18"/>
            <p:cNvGrpSpPr/>
            <p:nvPr/>
          </p:nvGrpSpPr>
          <p:grpSpPr>
            <a:xfrm>
              <a:off x="5196486" y="5946187"/>
              <a:ext cx="305647" cy="305644"/>
              <a:chOff x="1517330" y="1125257"/>
              <a:chExt cx="2204282" cy="2204282"/>
            </a:xfrm>
          </p:grpSpPr>
          <p:sp>
            <p:nvSpPr>
              <p:cNvPr id="21" name="椭圆 20"/>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2" name="椭圆 21"/>
              <p:cNvSpPr/>
              <p:nvPr/>
            </p:nvSpPr>
            <p:spPr>
              <a:xfrm>
                <a:off x="1719372" y="1327297"/>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20" name="Freeform 44"/>
            <p:cNvSpPr>
              <a:spLocks noEditPoints="1"/>
            </p:cNvSpPr>
            <p:nvPr/>
          </p:nvSpPr>
          <p:spPr bwMode="auto">
            <a:xfrm>
              <a:off x="5260211"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spTree>
    <p:extLst>
      <p:ext uri="{BB962C8B-B14F-4D97-AF65-F5344CB8AC3E}">
        <p14:creationId xmlns:p14="http://schemas.microsoft.com/office/powerpoint/2010/main" xmlns="" val="299931169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4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976307" y="2609545"/>
            <a:ext cx="275381" cy="275379"/>
            <a:chOff x="304800" y="673100"/>
            <a:chExt cx="4000500" cy="4000500"/>
          </a:xfrm>
          <a:effectLst>
            <a:outerShdw blurRad="444500" dist="2540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84" name="椭圆 83"/>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1</a:t>
              </a:r>
              <a:endParaRPr lang="zh-CN" altLang="en-US" sz="2000" dirty="0">
                <a:solidFill>
                  <a:schemeClr val="bg1"/>
                </a:solidFill>
                <a:latin typeface="微软雅黑" pitchFamily="34" charset="-122"/>
                <a:ea typeface="微软雅黑" pitchFamily="34" charset="-122"/>
              </a:endParaRPr>
            </a:p>
          </p:txBody>
        </p:sp>
      </p:grpSp>
      <p:sp>
        <p:nvSpPr>
          <p:cNvPr id="85" name="TextBox 5"/>
          <p:cNvSpPr txBox="1"/>
          <p:nvPr/>
        </p:nvSpPr>
        <p:spPr>
          <a:xfrm>
            <a:off x="4302846" y="2598726"/>
            <a:ext cx="5981186"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后期要加强自身学习 ，提高自身素质、努力适应公司越来越高的需要</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86" name="组合 85"/>
          <p:cNvGrpSpPr/>
          <p:nvPr/>
        </p:nvGrpSpPr>
        <p:grpSpPr>
          <a:xfrm>
            <a:off x="3976307" y="3068398"/>
            <a:ext cx="275381" cy="275379"/>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88" name="椭圆 87"/>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2</a:t>
              </a:r>
              <a:endParaRPr lang="zh-CN" altLang="en-US" sz="2000" dirty="0">
                <a:solidFill>
                  <a:schemeClr val="bg1"/>
                </a:solidFill>
                <a:latin typeface="微软雅黑" pitchFamily="34" charset="-122"/>
                <a:ea typeface="微软雅黑" pitchFamily="34" charset="-122"/>
              </a:endParaRPr>
            </a:p>
          </p:txBody>
        </p:sp>
      </p:grpSp>
      <p:sp>
        <p:nvSpPr>
          <p:cNvPr id="89" name="TextBox 5"/>
          <p:cNvSpPr txBox="1"/>
          <p:nvPr/>
        </p:nvSpPr>
        <p:spPr>
          <a:xfrm>
            <a:off x="4302847" y="3072040"/>
            <a:ext cx="5850557" cy="583173"/>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认真履行岗位职责职责，脚踏实地地做好本职工作</a:t>
            </a:r>
            <a:endParaRPr lang="en-US" altLang="zh-CN" sz="1400" dirty="0" smtClean="0">
              <a:solidFill>
                <a:schemeClr val="tx1">
                  <a:lumMod val="75000"/>
                  <a:lumOff val="25000"/>
                </a:schemeClr>
              </a:solidFill>
              <a:latin typeface="微软雅黑" pitchFamily="34" charset="-122"/>
              <a:ea typeface="微软雅黑" pitchFamily="34" charset="-122"/>
            </a:endParaRPr>
          </a:p>
          <a:p>
            <a:pPr>
              <a:lnSpc>
                <a:spcPts val="1980"/>
              </a:lnSpc>
            </a:pPr>
            <a:r>
              <a:rPr lang="zh-CN" altLang="en-US" sz="1400" dirty="0" smtClean="0">
                <a:solidFill>
                  <a:schemeClr val="tx1">
                    <a:lumMod val="75000"/>
                    <a:lumOff val="25000"/>
                  </a:schemeClr>
                </a:solidFill>
                <a:latin typeface="微软雅黑" pitchFamily="34" charset="-122"/>
              </a:rPr>
              <a:t>。</a:t>
            </a:r>
          </a:p>
        </p:txBody>
      </p:sp>
      <p:grpSp>
        <p:nvGrpSpPr>
          <p:cNvPr id="91" name="组合 90"/>
          <p:cNvGrpSpPr/>
          <p:nvPr/>
        </p:nvGrpSpPr>
        <p:grpSpPr>
          <a:xfrm>
            <a:off x="3976307" y="3527251"/>
            <a:ext cx="275381" cy="275379"/>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93" name="椭圆 92"/>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3</a:t>
              </a:r>
              <a:endParaRPr lang="zh-CN" altLang="en-US" sz="2000" dirty="0">
                <a:solidFill>
                  <a:schemeClr val="bg1"/>
                </a:solidFill>
                <a:latin typeface="微软雅黑" pitchFamily="34" charset="-122"/>
                <a:ea typeface="微软雅黑" pitchFamily="34" charset="-122"/>
              </a:endParaRPr>
            </a:p>
          </p:txBody>
        </p:sp>
      </p:grpSp>
      <p:sp>
        <p:nvSpPr>
          <p:cNvPr id="94" name="TextBox 5"/>
          <p:cNvSpPr txBox="1"/>
          <p:nvPr/>
        </p:nvSpPr>
        <p:spPr>
          <a:xfrm>
            <a:off x="4302847" y="3523362"/>
            <a:ext cx="5850557"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理顺业务发展思路，为下一步的业务开展打好基础</a:t>
            </a:r>
            <a:endParaRPr lang="en-US" altLang="zh-CN" sz="1400" dirty="0">
              <a:solidFill>
                <a:schemeClr val="tx1">
                  <a:lumMod val="75000"/>
                  <a:lumOff val="25000"/>
                </a:schemeClr>
              </a:solidFill>
              <a:latin typeface="微软雅黑" pitchFamily="34" charset="-122"/>
            </a:endParaRPr>
          </a:p>
        </p:txBody>
      </p:sp>
      <p:grpSp>
        <p:nvGrpSpPr>
          <p:cNvPr id="95" name="组合 94"/>
          <p:cNvGrpSpPr/>
          <p:nvPr/>
        </p:nvGrpSpPr>
        <p:grpSpPr>
          <a:xfrm>
            <a:off x="3976307" y="3986104"/>
            <a:ext cx="275381" cy="275379"/>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97" name="椭圆 96"/>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4</a:t>
              </a:r>
              <a:endParaRPr lang="zh-CN" altLang="en-US" sz="2000" dirty="0">
                <a:solidFill>
                  <a:schemeClr val="bg1"/>
                </a:solidFill>
                <a:latin typeface="微软雅黑" pitchFamily="34" charset="-122"/>
                <a:ea typeface="微软雅黑" pitchFamily="34" charset="-122"/>
              </a:endParaRPr>
            </a:p>
          </p:txBody>
        </p:sp>
      </p:grpSp>
      <p:sp>
        <p:nvSpPr>
          <p:cNvPr id="98" name="TextBox 5"/>
          <p:cNvSpPr txBox="1"/>
          <p:nvPr/>
        </p:nvSpPr>
        <p:spPr>
          <a:xfrm>
            <a:off x="4302846" y="3974684"/>
            <a:ext cx="5981186"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加强对增值服务业务方面的更多开拓，为公司获取更大的收益</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99" name="组合 98"/>
          <p:cNvGrpSpPr/>
          <p:nvPr/>
        </p:nvGrpSpPr>
        <p:grpSpPr>
          <a:xfrm>
            <a:off x="3976307" y="4444957"/>
            <a:ext cx="275381" cy="275379"/>
            <a:chOff x="304800" y="673100"/>
            <a:chExt cx="4000500" cy="4000500"/>
          </a:xfrm>
          <a:effectLst>
            <a:outerShdw blurRad="444500" dist="254000" dir="8100000" algn="tr" rotWithShape="0">
              <a:prstClr val="black">
                <a:alpha val="50000"/>
              </a:prstClr>
            </a:outerShdw>
          </a:effectLst>
        </p:grpSpPr>
        <p:sp>
          <p:nvSpPr>
            <p:cNvPr id="100" name="同心圆 9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101" name="椭圆 100"/>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5</a:t>
              </a:r>
              <a:endParaRPr lang="zh-CN" altLang="en-US" sz="2000" dirty="0">
                <a:solidFill>
                  <a:schemeClr val="bg1"/>
                </a:solidFill>
                <a:latin typeface="微软雅黑" pitchFamily="34" charset="-122"/>
                <a:ea typeface="微软雅黑" pitchFamily="34" charset="-122"/>
              </a:endParaRPr>
            </a:p>
          </p:txBody>
        </p:sp>
      </p:grpSp>
      <p:sp>
        <p:nvSpPr>
          <p:cNvPr id="102" name="TextBox 5"/>
          <p:cNvSpPr txBox="1"/>
          <p:nvPr/>
        </p:nvSpPr>
        <p:spPr>
          <a:xfrm>
            <a:off x="4302846" y="4447996"/>
            <a:ext cx="5244915"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加强团队协作能力，共同进步</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103" name="组合 102"/>
          <p:cNvGrpSpPr/>
          <p:nvPr/>
        </p:nvGrpSpPr>
        <p:grpSpPr>
          <a:xfrm>
            <a:off x="3976307" y="4903810"/>
            <a:ext cx="275381" cy="275379"/>
            <a:chOff x="304800" y="673100"/>
            <a:chExt cx="4000500" cy="4000500"/>
          </a:xfrm>
          <a:effectLst>
            <a:outerShdw blurRad="444500" dist="254000" dir="8100000" algn="tr" rotWithShape="0">
              <a:prstClr val="black">
                <a:alpha val="50000"/>
              </a:prstClr>
            </a:outerShdw>
          </a:effectLst>
        </p:grpSpPr>
        <p:sp>
          <p:nvSpPr>
            <p:cNvPr id="104" name="同心圆 10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105" name="椭圆 104"/>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6</a:t>
              </a:r>
              <a:endParaRPr lang="zh-CN" altLang="en-US" sz="2000" dirty="0">
                <a:solidFill>
                  <a:schemeClr val="bg1"/>
                </a:solidFill>
                <a:latin typeface="微软雅黑" pitchFamily="34" charset="-122"/>
                <a:ea typeface="微软雅黑" pitchFamily="34" charset="-122"/>
              </a:endParaRPr>
            </a:p>
          </p:txBody>
        </p:sp>
      </p:grpSp>
      <p:sp>
        <p:nvSpPr>
          <p:cNvPr id="106" name="TextBox 5"/>
          <p:cNvSpPr txBox="1"/>
          <p:nvPr/>
        </p:nvSpPr>
        <p:spPr>
          <a:xfrm>
            <a:off x="4302846" y="4899320"/>
            <a:ext cx="5565549"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积极主动的完成公司的各项任务</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119" name="组合 118"/>
          <p:cNvGrpSpPr/>
          <p:nvPr/>
        </p:nvGrpSpPr>
        <p:grpSpPr>
          <a:xfrm>
            <a:off x="1395197" y="3116129"/>
            <a:ext cx="1799266" cy="1778902"/>
            <a:chOff x="5301155" y="2830002"/>
            <a:chExt cx="1323381" cy="1308404"/>
          </a:xfrm>
        </p:grpSpPr>
        <p:sp>
          <p:nvSpPr>
            <p:cNvPr id="120" name="椭圆 119"/>
            <p:cNvSpPr/>
            <p:nvPr/>
          </p:nvSpPr>
          <p:spPr>
            <a:xfrm>
              <a:off x="5316132" y="2830002"/>
              <a:ext cx="1308404" cy="1308404"/>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mj-ea"/>
                <a:ea typeface="+mj-ea"/>
              </a:endParaRPr>
            </a:p>
          </p:txBody>
        </p:sp>
        <p:sp>
          <p:nvSpPr>
            <p:cNvPr id="121" name="TextBox 24"/>
            <p:cNvSpPr txBox="1"/>
            <p:nvPr/>
          </p:nvSpPr>
          <p:spPr>
            <a:xfrm>
              <a:off x="5301155" y="3114872"/>
              <a:ext cx="1323381" cy="724395"/>
            </a:xfrm>
            <a:prstGeom prst="rect">
              <a:avLst/>
            </a:prstGeom>
            <a:noFill/>
          </p:spPr>
          <p:txBody>
            <a:bodyPr wrap="square" lIns="0" tIns="0" rIns="0" bIns="0" rtlCol="0">
              <a:spAutoFit/>
            </a:bodyPr>
            <a:lstStyle/>
            <a:p>
              <a:pPr algn="ctr"/>
              <a:r>
                <a:rPr lang="zh-CN" altLang="en-US" sz="3200" b="1" dirty="0" smtClean="0">
                  <a:solidFill>
                    <a:schemeClr val="bg1"/>
                  </a:solidFill>
                  <a:latin typeface="+mj-ea"/>
                  <a:ea typeface="+mj-ea"/>
                </a:rPr>
                <a:t>下步</a:t>
              </a:r>
              <a:endParaRPr lang="en-US" altLang="zh-CN" sz="3200" b="1" dirty="0" smtClean="0">
                <a:solidFill>
                  <a:schemeClr val="bg1"/>
                </a:solidFill>
                <a:latin typeface="+mj-ea"/>
                <a:ea typeface="+mj-ea"/>
              </a:endParaRPr>
            </a:p>
            <a:p>
              <a:pPr algn="ctr"/>
              <a:r>
                <a:rPr lang="zh-CN" altLang="en-US" sz="3200" b="1" dirty="0" smtClean="0">
                  <a:solidFill>
                    <a:schemeClr val="bg1"/>
                  </a:solidFill>
                  <a:latin typeface="+mj-ea"/>
                  <a:ea typeface="+mj-ea"/>
                </a:rPr>
                <a:t>打算</a:t>
              </a:r>
              <a:endParaRPr lang="en-US" altLang="zh-CN" sz="3200" b="1" dirty="0">
                <a:solidFill>
                  <a:schemeClr val="bg1"/>
                </a:solidFill>
                <a:latin typeface="+mj-ea"/>
                <a:ea typeface="+mj-ea"/>
              </a:endParaRPr>
            </a:p>
          </p:txBody>
        </p:sp>
      </p:grpSp>
      <p:sp>
        <p:nvSpPr>
          <p:cNvPr id="45" name="文本框 44"/>
          <p:cNvSpPr txBox="1"/>
          <p:nvPr/>
        </p:nvSpPr>
        <p:spPr>
          <a:xfrm>
            <a:off x="908631" y="519523"/>
            <a:ext cx="8142987" cy="461665"/>
          </a:xfrm>
          <a:prstGeom prst="rect">
            <a:avLst/>
          </a:prstGeom>
          <a:noFill/>
        </p:spPr>
        <p:txBody>
          <a:bodyPr wrap="square" rtlCol="0">
            <a:spAutoFit/>
          </a:bodyPr>
          <a:lstStyle/>
          <a:p>
            <a:pPr lvl="0"/>
            <a:r>
              <a:rPr lang="zh-CN" altLang="zh-CN" dirty="0" smtClean="0"/>
              <a:t>自身不足及措施</a:t>
            </a:r>
            <a:endParaRPr lang="zh-CN" altLang="zh-CN" dirty="0"/>
          </a:p>
        </p:txBody>
      </p:sp>
      <p:sp>
        <p:nvSpPr>
          <p:cNvPr id="46" name="椭圆 45"/>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872382654"/>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childTnLst>
                                </p:cTn>
                              </p:par>
                            </p:childTnLst>
                          </p:cTn>
                        </p:par>
                        <p:par>
                          <p:cTn id="14" fill="hold">
                            <p:stCondLst>
                              <p:cond delay="500"/>
                            </p:stCondLst>
                            <p:childTnLst>
                              <p:par>
                                <p:cTn id="15" presetID="52" presetClass="entr" presetSubtype="0" fill="hold" nodeType="afterEffect">
                                  <p:stCondLst>
                                    <p:cond delay="0"/>
                                  </p:stCondLst>
                                  <p:childTnLst>
                                    <p:set>
                                      <p:cBhvr>
                                        <p:cTn id="16" dur="1" fill="hold">
                                          <p:stCondLst>
                                            <p:cond delay="0"/>
                                          </p:stCondLst>
                                        </p:cTn>
                                        <p:tgtEl>
                                          <p:spTgt spid="119"/>
                                        </p:tgtEl>
                                        <p:attrNameLst>
                                          <p:attrName>style.visibility</p:attrName>
                                        </p:attrNameLst>
                                      </p:cBhvr>
                                      <p:to>
                                        <p:strVal val="visible"/>
                                      </p:to>
                                    </p:set>
                                    <p:animScale>
                                      <p:cBhvr>
                                        <p:cTn id="17" dur="1000" decel="50000" fill="hold">
                                          <p:stCondLst>
                                            <p:cond delay="0"/>
                                          </p:stCondLst>
                                        </p:cTn>
                                        <p:tgtEl>
                                          <p:spTgt spid="1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19"/>
                                        </p:tgtEl>
                                        <p:attrNameLst>
                                          <p:attrName>ppt_x</p:attrName>
                                          <p:attrName>ppt_y</p:attrName>
                                        </p:attrNameLst>
                                      </p:cBhvr>
                                    </p:animMotion>
                                    <p:animEffect transition="in" filter="fade">
                                      <p:cBhvr>
                                        <p:cTn id="19" dur="1000"/>
                                        <p:tgtEl>
                                          <p:spTgt spid="119"/>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p:cTn id="23" dur="500" fill="hold"/>
                                        <p:tgtEl>
                                          <p:spTgt spid="82"/>
                                        </p:tgtEl>
                                        <p:attrNameLst>
                                          <p:attrName>ppt_w</p:attrName>
                                        </p:attrNameLst>
                                      </p:cBhvr>
                                      <p:tavLst>
                                        <p:tav tm="0">
                                          <p:val>
                                            <p:fltVal val="0"/>
                                          </p:val>
                                        </p:tav>
                                        <p:tav tm="100000">
                                          <p:val>
                                            <p:strVal val="#ppt_w"/>
                                          </p:val>
                                        </p:tav>
                                      </p:tavLst>
                                    </p:anim>
                                    <p:anim calcmode="lin" valueType="num">
                                      <p:cBhvr>
                                        <p:cTn id="24" dur="500" fill="hold"/>
                                        <p:tgtEl>
                                          <p:spTgt spid="82"/>
                                        </p:tgtEl>
                                        <p:attrNameLst>
                                          <p:attrName>ppt_h</p:attrName>
                                        </p:attrNameLst>
                                      </p:cBhvr>
                                      <p:tavLst>
                                        <p:tav tm="0">
                                          <p:val>
                                            <p:fltVal val="0"/>
                                          </p:val>
                                        </p:tav>
                                        <p:tav tm="100000">
                                          <p:val>
                                            <p:strVal val="#ppt_h"/>
                                          </p:val>
                                        </p:tav>
                                      </p:tavLst>
                                    </p:anim>
                                    <p:animEffect transition="in" filter="fade">
                                      <p:cBhvr>
                                        <p:cTn id="25" dur="500"/>
                                        <p:tgtEl>
                                          <p:spTgt spid="82"/>
                                        </p:tgtEl>
                                      </p:cBhvr>
                                    </p:animEffect>
                                  </p:childTnLst>
                                </p:cTn>
                              </p:par>
                              <p:par>
                                <p:cTn id="26" presetID="53" presetClass="entr" presetSubtype="16" fill="hold" nodeType="with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500" fill="hold"/>
                                        <p:tgtEl>
                                          <p:spTgt spid="86"/>
                                        </p:tgtEl>
                                        <p:attrNameLst>
                                          <p:attrName>ppt_w</p:attrName>
                                        </p:attrNameLst>
                                      </p:cBhvr>
                                      <p:tavLst>
                                        <p:tav tm="0">
                                          <p:val>
                                            <p:fltVal val="0"/>
                                          </p:val>
                                        </p:tav>
                                        <p:tav tm="100000">
                                          <p:val>
                                            <p:strVal val="#ppt_w"/>
                                          </p:val>
                                        </p:tav>
                                      </p:tavLst>
                                    </p:anim>
                                    <p:anim calcmode="lin" valueType="num">
                                      <p:cBhvr>
                                        <p:cTn id="29" dur="500" fill="hold"/>
                                        <p:tgtEl>
                                          <p:spTgt spid="86"/>
                                        </p:tgtEl>
                                        <p:attrNameLst>
                                          <p:attrName>ppt_h</p:attrName>
                                        </p:attrNameLst>
                                      </p:cBhvr>
                                      <p:tavLst>
                                        <p:tav tm="0">
                                          <p:val>
                                            <p:fltVal val="0"/>
                                          </p:val>
                                        </p:tav>
                                        <p:tav tm="100000">
                                          <p:val>
                                            <p:strVal val="#ppt_h"/>
                                          </p:val>
                                        </p:tav>
                                      </p:tavLst>
                                    </p:anim>
                                    <p:animEffect transition="in" filter="fade">
                                      <p:cBhvr>
                                        <p:cTn id="30" dur="500"/>
                                        <p:tgtEl>
                                          <p:spTgt spid="86"/>
                                        </p:tgtEl>
                                      </p:cBhvr>
                                    </p:animEffect>
                                  </p:childTnLst>
                                </p:cTn>
                              </p:par>
                              <p:par>
                                <p:cTn id="31" presetID="53" presetClass="entr" presetSubtype="16"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p:cTn id="33" dur="500" fill="hold"/>
                                        <p:tgtEl>
                                          <p:spTgt spid="91"/>
                                        </p:tgtEl>
                                        <p:attrNameLst>
                                          <p:attrName>ppt_w</p:attrName>
                                        </p:attrNameLst>
                                      </p:cBhvr>
                                      <p:tavLst>
                                        <p:tav tm="0">
                                          <p:val>
                                            <p:fltVal val="0"/>
                                          </p:val>
                                        </p:tav>
                                        <p:tav tm="100000">
                                          <p:val>
                                            <p:strVal val="#ppt_w"/>
                                          </p:val>
                                        </p:tav>
                                      </p:tavLst>
                                    </p:anim>
                                    <p:anim calcmode="lin" valueType="num">
                                      <p:cBhvr>
                                        <p:cTn id="34" dur="500" fill="hold"/>
                                        <p:tgtEl>
                                          <p:spTgt spid="91"/>
                                        </p:tgtEl>
                                        <p:attrNameLst>
                                          <p:attrName>ppt_h</p:attrName>
                                        </p:attrNameLst>
                                      </p:cBhvr>
                                      <p:tavLst>
                                        <p:tav tm="0">
                                          <p:val>
                                            <p:fltVal val="0"/>
                                          </p:val>
                                        </p:tav>
                                        <p:tav tm="100000">
                                          <p:val>
                                            <p:strVal val="#ppt_h"/>
                                          </p:val>
                                        </p:tav>
                                      </p:tavLst>
                                    </p:anim>
                                    <p:animEffect transition="in" filter="fade">
                                      <p:cBhvr>
                                        <p:cTn id="35" dur="500"/>
                                        <p:tgtEl>
                                          <p:spTgt spid="91"/>
                                        </p:tgtEl>
                                      </p:cBhvr>
                                    </p:animEffect>
                                  </p:childTnLst>
                                </p:cTn>
                              </p:par>
                              <p:par>
                                <p:cTn id="36" presetID="53" presetClass="entr" presetSubtype="16" fill="hold" nodeType="withEffect">
                                  <p:stCondLst>
                                    <p:cond delay="0"/>
                                  </p:stCondLst>
                                  <p:childTnLst>
                                    <p:set>
                                      <p:cBhvr>
                                        <p:cTn id="37" dur="1" fill="hold">
                                          <p:stCondLst>
                                            <p:cond delay="0"/>
                                          </p:stCondLst>
                                        </p:cTn>
                                        <p:tgtEl>
                                          <p:spTgt spid="95"/>
                                        </p:tgtEl>
                                        <p:attrNameLst>
                                          <p:attrName>style.visibility</p:attrName>
                                        </p:attrNameLst>
                                      </p:cBhvr>
                                      <p:to>
                                        <p:strVal val="visible"/>
                                      </p:to>
                                    </p:set>
                                    <p:anim calcmode="lin" valueType="num">
                                      <p:cBhvr>
                                        <p:cTn id="38" dur="500" fill="hold"/>
                                        <p:tgtEl>
                                          <p:spTgt spid="95"/>
                                        </p:tgtEl>
                                        <p:attrNameLst>
                                          <p:attrName>ppt_w</p:attrName>
                                        </p:attrNameLst>
                                      </p:cBhvr>
                                      <p:tavLst>
                                        <p:tav tm="0">
                                          <p:val>
                                            <p:fltVal val="0"/>
                                          </p:val>
                                        </p:tav>
                                        <p:tav tm="100000">
                                          <p:val>
                                            <p:strVal val="#ppt_w"/>
                                          </p:val>
                                        </p:tav>
                                      </p:tavLst>
                                    </p:anim>
                                    <p:anim calcmode="lin" valueType="num">
                                      <p:cBhvr>
                                        <p:cTn id="39" dur="500" fill="hold"/>
                                        <p:tgtEl>
                                          <p:spTgt spid="95"/>
                                        </p:tgtEl>
                                        <p:attrNameLst>
                                          <p:attrName>ppt_h</p:attrName>
                                        </p:attrNameLst>
                                      </p:cBhvr>
                                      <p:tavLst>
                                        <p:tav tm="0">
                                          <p:val>
                                            <p:fltVal val="0"/>
                                          </p:val>
                                        </p:tav>
                                        <p:tav tm="100000">
                                          <p:val>
                                            <p:strVal val="#ppt_h"/>
                                          </p:val>
                                        </p:tav>
                                      </p:tavLst>
                                    </p:anim>
                                    <p:animEffect transition="in" filter="fade">
                                      <p:cBhvr>
                                        <p:cTn id="40" dur="500"/>
                                        <p:tgtEl>
                                          <p:spTgt spid="95"/>
                                        </p:tgtEl>
                                      </p:cBhvr>
                                    </p:animEffect>
                                  </p:childTnLst>
                                </p:cTn>
                              </p:par>
                              <p:par>
                                <p:cTn id="41" presetID="53" presetClass="entr" presetSubtype="16"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anim calcmode="lin" valueType="num">
                                      <p:cBhvr>
                                        <p:cTn id="43" dur="500" fill="hold"/>
                                        <p:tgtEl>
                                          <p:spTgt spid="99"/>
                                        </p:tgtEl>
                                        <p:attrNameLst>
                                          <p:attrName>ppt_w</p:attrName>
                                        </p:attrNameLst>
                                      </p:cBhvr>
                                      <p:tavLst>
                                        <p:tav tm="0">
                                          <p:val>
                                            <p:fltVal val="0"/>
                                          </p:val>
                                        </p:tav>
                                        <p:tav tm="100000">
                                          <p:val>
                                            <p:strVal val="#ppt_w"/>
                                          </p:val>
                                        </p:tav>
                                      </p:tavLst>
                                    </p:anim>
                                    <p:anim calcmode="lin" valueType="num">
                                      <p:cBhvr>
                                        <p:cTn id="44" dur="500" fill="hold"/>
                                        <p:tgtEl>
                                          <p:spTgt spid="99"/>
                                        </p:tgtEl>
                                        <p:attrNameLst>
                                          <p:attrName>ppt_h</p:attrName>
                                        </p:attrNameLst>
                                      </p:cBhvr>
                                      <p:tavLst>
                                        <p:tav tm="0">
                                          <p:val>
                                            <p:fltVal val="0"/>
                                          </p:val>
                                        </p:tav>
                                        <p:tav tm="100000">
                                          <p:val>
                                            <p:strVal val="#ppt_h"/>
                                          </p:val>
                                        </p:tav>
                                      </p:tavLst>
                                    </p:anim>
                                    <p:animEffect transition="in" filter="fade">
                                      <p:cBhvr>
                                        <p:cTn id="45" dur="500"/>
                                        <p:tgtEl>
                                          <p:spTgt spid="99"/>
                                        </p:tgtEl>
                                      </p:cBhvr>
                                    </p:animEffect>
                                  </p:childTnLst>
                                </p:cTn>
                              </p:par>
                              <p:par>
                                <p:cTn id="46" presetID="53" presetClass="entr" presetSubtype="16" fill="hold" nodeType="withEffect">
                                  <p:stCondLst>
                                    <p:cond delay="0"/>
                                  </p:stCondLst>
                                  <p:childTnLst>
                                    <p:set>
                                      <p:cBhvr>
                                        <p:cTn id="47" dur="1" fill="hold">
                                          <p:stCondLst>
                                            <p:cond delay="0"/>
                                          </p:stCondLst>
                                        </p:cTn>
                                        <p:tgtEl>
                                          <p:spTgt spid="103"/>
                                        </p:tgtEl>
                                        <p:attrNameLst>
                                          <p:attrName>style.visibility</p:attrName>
                                        </p:attrNameLst>
                                      </p:cBhvr>
                                      <p:to>
                                        <p:strVal val="visible"/>
                                      </p:to>
                                    </p:set>
                                    <p:anim calcmode="lin" valueType="num">
                                      <p:cBhvr>
                                        <p:cTn id="48" dur="500" fill="hold"/>
                                        <p:tgtEl>
                                          <p:spTgt spid="103"/>
                                        </p:tgtEl>
                                        <p:attrNameLst>
                                          <p:attrName>ppt_w</p:attrName>
                                        </p:attrNameLst>
                                      </p:cBhvr>
                                      <p:tavLst>
                                        <p:tav tm="0">
                                          <p:val>
                                            <p:fltVal val="0"/>
                                          </p:val>
                                        </p:tav>
                                        <p:tav tm="100000">
                                          <p:val>
                                            <p:strVal val="#ppt_w"/>
                                          </p:val>
                                        </p:tav>
                                      </p:tavLst>
                                    </p:anim>
                                    <p:anim calcmode="lin" valueType="num">
                                      <p:cBhvr>
                                        <p:cTn id="49" dur="500" fill="hold"/>
                                        <p:tgtEl>
                                          <p:spTgt spid="103"/>
                                        </p:tgtEl>
                                        <p:attrNameLst>
                                          <p:attrName>ppt_h</p:attrName>
                                        </p:attrNameLst>
                                      </p:cBhvr>
                                      <p:tavLst>
                                        <p:tav tm="0">
                                          <p:val>
                                            <p:fltVal val="0"/>
                                          </p:val>
                                        </p:tav>
                                        <p:tav tm="100000">
                                          <p:val>
                                            <p:strVal val="#ppt_h"/>
                                          </p:val>
                                        </p:tav>
                                      </p:tavLst>
                                    </p:anim>
                                    <p:animEffect transition="in" filter="fade">
                                      <p:cBhvr>
                                        <p:cTn id="50" dur="500"/>
                                        <p:tgtEl>
                                          <p:spTgt spid="103"/>
                                        </p:tgtEl>
                                      </p:cBhvr>
                                    </p:animEffect>
                                  </p:childTnLst>
                                </p:cTn>
                              </p:par>
                            </p:childTnLst>
                          </p:cTn>
                        </p:par>
                        <p:par>
                          <p:cTn id="51" fill="hold">
                            <p:stCondLst>
                              <p:cond delay="2000"/>
                            </p:stCondLst>
                            <p:childTnLst>
                              <p:par>
                                <p:cTn id="52" presetID="2" presetClass="entr" presetSubtype="2" fill="hold" grpId="0" nodeType="afterEffect">
                                  <p:stCondLst>
                                    <p:cond delay="0"/>
                                  </p:stCondLst>
                                  <p:childTnLst>
                                    <p:set>
                                      <p:cBhvr>
                                        <p:cTn id="53" dur="1" fill="hold">
                                          <p:stCondLst>
                                            <p:cond delay="0"/>
                                          </p:stCondLst>
                                        </p:cTn>
                                        <p:tgtEl>
                                          <p:spTgt spid="85"/>
                                        </p:tgtEl>
                                        <p:attrNameLst>
                                          <p:attrName>style.visibility</p:attrName>
                                        </p:attrNameLst>
                                      </p:cBhvr>
                                      <p:to>
                                        <p:strVal val="visible"/>
                                      </p:to>
                                    </p:set>
                                    <p:anim calcmode="lin" valueType="num">
                                      <p:cBhvr additive="base">
                                        <p:cTn id="54" dur="500" fill="hold"/>
                                        <p:tgtEl>
                                          <p:spTgt spid="85"/>
                                        </p:tgtEl>
                                        <p:attrNameLst>
                                          <p:attrName>ppt_x</p:attrName>
                                        </p:attrNameLst>
                                      </p:cBhvr>
                                      <p:tavLst>
                                        <p:tav tm="0">
                                          <p:val>
                                            <p:strVal val="1+#ppt_w/2"/>
                                          </p:val>
                                        </p:tav>
                                        <p:tav tm="100000">
                                          <p:val>
                                            <p:strVal val="#ppt_x"/>
                                          </p:val>
                                        </p:tav>
                                      </p:tavLst>
                                    </p:anim>
                                    <p:anim calcmode="lin" valueType="num">
                                      <p:cBhvr additive="base">
                                        <p:cTn id="55" dur="500" fill="hold"/>
                                        <p:tgtEl>
                                          <p:spTgt spid="85"/>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100"/>
                                  </p:stCondLst>
                                  <p:childTnLst>
                                    <p:set>
                                      <p:cBhvr>
                                        <p:cTn id="57" dur="1" fill="hold">
                                          <p:stCondLst>
                                            <p:cond delay="0"/>
                                          </p:stCondLst>
                                        </p:cTn>
                                        <p:tgtEl>
                                          <p:spTgt spid="89"/>
                                        </p:tgtEl>
                                        <p:attrNameLst>
                                          <p:attrName>style.visibility</p:attrName>
                                        </p:attrNameLst>
                                      </p:cBhvr>
                                      <p:to>
                                        <p:strVal val="visible"/>
                                      </p:to>
                                    </p:set>
                                    <p:anim calcmode="lin" valueType="num">
                                      <p:cBhvr additive="base">
                                        <p:cTn id="58" dur="500" fill="hold"/>
                                        <p:tgtEl>
                                          <p:spTgt spid="89"/>
                                        </p:tgtEl>
                                        <p:attrNameLst>
                                          <p:attrName>ppt_x</p:attrName>
                                        </p:attrNameLst>
                                      </p:cBhvr>
                                      <p:tavLst>
                                        <p:tav tm="0">
                                          <p:val>
                                            <p:strVal val="1+#ppt_w/2"/>
                                          </p:val>
                                        </p:tav>
                                        <p:tav tm="100000">
                                          <p:val>
                                            <p:strVal val="#ppt_x"/>
                                          </p:val>
                                        </p:tav>
                                      </p:tavLst>
                                    </p:anim>
                                    <p:anim calcmode="lin" valueType="num">
                                      <p:cBhvr additive="base">
                                        <p:cTn id="59" dur="500" fill="hold"/>
                                        <p:tgtEl>
                                          <p:spTgt spid="89"/>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200"/>
                                  </p:stCondLst>
                                  <p:childTnLst>
                                    <p:set>
                                      <p:cBhvr>
                                        <p:cTn id="61" dur="1" fill="hold">
                                          <p:stCondLst>
                                            <p:cond delay="0"/>
                                          </p:stCondLst>
                                        </p:cTn>
                                        <p:tgtEl>
                                          <p:spTgt spid="94"/>
                                        </p:tgtEl>
                                        <p:attrNameLst>
                                          <p:attrName>style.visibility</p:attrName>
                                        </p:attrNameLst>
                                      </p:cBhvr>
                                      <p:to>
                                        <p:strVal val="visible"/>
                                      </p:to>
                                    </p:set>
                                    <p:anim calcmode="lin" valueType="num">
                                      <p:cBhvr additive="base">
                                        <p:cTn id="62" dur="500" fill="hold"/>
                                        <p:tgtEl>
                                          <p:spTgt spid="94"/>
                                        </p:tgtEl>
                                        <p:attrNameLst>
                                          <p:attrName>ppt_x</p:attrName>
                                        </p:attrNameLst>
                                      </p:cBhvr>
                                      <p:tavLst>
                                        <p:tav tm="0">
                                          <p:val>
                                            <p:strVal val="1+#ppt_w/2"/>
                                          </p:val>
                                        </p:tav>
                                        <p:tav tm="100000">
                                          <p:val>
                                            <p:strVal val="#ppt_x"/>
                                          </p:val>
                                        </p:tav>
                                      </p:tavLst>
                                    </p:anim>
                                    <p:anim calcmode="lin" valueType="num">
                                      <p:cBhvr additive="base">
                                        <p:cTn id="63" dur="500" fill="hold"/>
                                        <p:tgtEl>
                                          <p:spTgt spid="94"/>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300"/>
                                  </p:stCondLst>
                                  <p:childTnLst>
                                    <p:set>
                                      <p:cBhvr>
                                        <p:cTn id="65" dur="1" fill="hold">
                                          <p:stCondLst>
                                            <p:cond delay="0"/>
                                          </p:stCondLst>
                                        </p:cTn>
                                        <p:tgtEl>
                                          <p:spTgt spid="98"/>
                                        </p:tgtEl>
                                        <p:attrNameLst>
                                          <p:attrName>style.visibility</p:attrName>
                                        </p:attrNameLst>
                                      </p:cBhvr>
                                      <p:to>
                                        <p:strVal val="visible"/>
                                      </p:to>
                                    </p:set>
                                    <p:anim calcmode="lin" valueType="num">
                                      <p:cBhvr additive="base">
                                        <p:cTn id="66" dur="500" fill="hold"/>
                                        <p:tgtEl>
                                          <p:spTgt spid="98"/>
                                        </p:tgtEl>
                                        <p:attrNameLst>
                                          <p:attrName>ppt_x</p:attrName>
                                        </p:attrNameLst>
                                      </p:cBhvr>
                                      <p:tavLst>
                                        <p:tav tm="0">
                                          <p:val>
                                            <p:strVal val="1+#ppt_w/2"/>
                                          </p:val>
                                        </p:tav>
                                        <p:tav tm="100000">
                                          <p:val>
                                            <p:strVal val="#ppt_x"/>
                                          </p:val>
                                        </p:tav>
                                      </p:tavLst>
                                    </p:anim>
                                    <p:anim calcmode="lin" valueType="num">
                                      <p:cBhvr additive="base">
                                        <p:cTn id="67" dur="500" fill="hold"/>
                                        <p:tgtEl>
                                          <p:spTgt spid="98"/>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400"/>
                                  </p:stCondLst>
                                  <p:childTnLst>
                                    <p:set>
                                      <p:cBhvr>
                                        <p:cTn id="69" dur="1" fill="hold">
                                          <p:stCondLst>
                                            <p:cond delay="0"/>
                                          </p:stCondLst>
                                        </p:cTn>
                                        <p:tgtEl>
                                          <p:spTgt spid="102"/>
                                        </p:tgtEl>
                                        <p:attrNameLst>
                                          <p:attrName>style.visibility</p:attrName>
                                        </p:attrNameLst>
                                      </p:cBhvr>
                                      <p:to>
                                        <p:strVal val="visible"/>
                                      </p:to>
                                    </p:set>
                                    <p:anim calcmode="lin" valueType="num">
                                      <p:cBhvr additive="base">
                                        <p:cTn id="70" dur="500" fill="hold"/>
                                        <p:tgtEl>
                                          <p:spTgt spid="102"/>
                                        </p:tgtEl>
                                        <p:attrNameLst>
                                          <p:attrName>ppt_x</p:attrName>
                                        </p:attrNameLst>
                                      </p:cBhvr>
                                      <p:tavLst>
                                        <p:tav tm="0">
                                          <p:val>
                                            <p:strVal val="1+#ppt_w/2"/>
                                          </p:val>
                                        </p:tav>
                                        <p:tav tm="100000">
                                          <p:val>
                                            <p:strVal val="#ppt_x"/>
                                          </p:val>
                                        </p:tav>
                                      </p:tavLst>
                                    </p:anim>
                                    <p:anim calcmode="lin" valueType="num">
                                      <p:cBhvr additive="base">
                                        <p:cTn id="71" dur="500" fill="hold"/>
                                        <p:tgtEl>
                                          <p:spTgt spid="102"/>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500"/>
                                  </p:stCondLst>
                                  <p:childTnLst>
                                    <p:set>
                                      <p:cBhvr>
                                        <p:cTn id="73" dur="1" fill="hold">
                                          <p:stCondLst>
                                            <p:cond delay="0"/>
                                          </p:stCondLst>
                                        </p:cTn>
                                        <p:tgtEl>
                                          <p:spTgt spid="106"/>
                                        </p:tgtEl>
                                        <p:attrNameLst>
                                          <p:attrName>style.visibility</p:attrName>
                                        </p:attrNameLst>
                                      </p:cBhvr>
                                      <p:to>
                                        <p:strVal val="visible"/>
                                      </p:to>
                                    </p:set>
                                    <p:anim calcmode="lin" valueType="num">
                                      <p:cBhvr additive="base">
                                        <p:cTn id="74" dur="500" fill="hold"/>
                                        <p:tgtEl>
                                          <p:spTgt spid="106"/>
                                        </p:tgtEl>
                                        <p:attrNameLst>
                                          <p:attrName>ppt_x</p:attrName>
                                        </p:attrNameLst>
                                      </p:cBhvr>
                                      <p:tavLst>
                                        <p:tav tm="0">
                                          <p:val>
                                            <p:strVal val="1+#ppt_w/2"/>
                                          </p:val>
                                        </p:tav>
                                        <p:tav tm="100000">
                                          <p:val>
                                            <p:strVal val="#ppt_x"/>
                                          </p:val>
                                        </p:tav>
                                      </p:tavLst>
                                    </p:anim>
                                    <p:anim calcmode="lin" valueType="num">
                                      <p:cBhvr additive="base">
                                        <p:cTn id="75" dur="500" fill="hold"/>
                                        <p:tgtEl>
                                          <p:spTgt spid="1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9" grpId="0"/>
      <p:bldP spid="94" grpId="0"/>
      <p:bldP spid="98" grpId="0"/>
      <p:bldP spid="102" grpId="0"/>
      <p:bldP spid="106" grpId="0"/>
      <p:bldP spid="45" grpId="0"/>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96464" y="524956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8" name="任意多边形 7"/>
          <p:cNvSpPr/>
          <p:nvPr/>
        </p:nvSpPr>
        <p:spPr>
          <a:xfrm>
            <a:off x="2" y="2266268"/>
            <a:ext cx="12206688" cy="4591732"/>
          </a:xfrm>
          <a:custGeom>
            <a:avLst/>
            <a:gdLst>
              <a:gd name="connsiteX0" fmla="*/ 0 w 12206689"/>
              <a:gd name="connsiteY0" fmla="*/ 0 h 4590663"/>
              <a:gd name="connsiteX1" fmla="*/ 4595717 w 12206689"/>
              <a:gd name="connsiteY1" fmla="*/ 0 h 4590663"/>
              <a:gd name="connsiteX2" fmla="*/ 4591489 w 12206689"/>
              <a:gd name="connsiteY2" fmla="*/ 83728 h 4590663"/>
              <a:gd name="connsiteX3" fmla="*/ 6125961 w 12206689"/>
              <a:gd name="connsiteY3" fmla="*/ 1618200 h 4590663"/>
              <a:gd name="connsiteX4" fmla="*/ 7660433 w 12206689"/>
              <a:gd name="connsiteY4" fmla="*/ 83728 h 4590663"/>
              <a:gd name="connsiteX5" fmla="*/ 7656205 w 12206689"/>
              <a:gd name="connsiteY5" fmla="*/ 0 h 4590663"/>
              <a:gd name="connsiteX6" fmla="*/ 12206689 w 12206689"/>
              <a:gd name="connsiteY6" fmla="*/ 0 h 4590663"/>
              <a:gd name="connsiteX7" fmla="*/ 12206689 w 12206689"/>
              <a:gd name="connsiteY7" fmla="*/ 4590663 h 4590663"/>
              <a:gd name="connsiteX8" fmla="*/ 0 w 12206689"/>
              <a:gd name="connsiteY8" fmla="*/ 4590663 h 45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6689" h="4590663">
                <a:moveTo>
                  <a:pt x="0" y="0"/>
                </a:moveTo>
                <a:lnTo>
                  <a:pt x="4595717" y="0"/>
                </a:lnTo>
                <a:lnTo>
                  <a:pt x="4591489" y="83728"/>
                </a:lnTo>
                <a:cubicBezTo>
                  <a:pt x="4591489" y="931193"/>
                  <a:pt x="5278496" y="1618200"/>
                  <a:pt x="6125961" y="1618200"/>
                </a:cubicBezTo>
                <a:cubicBezTo>
                  <a:pt x="6973426" y="1618200"/>
                  <a:pt x="7660433" y="931193"/>
                  <a:pt x="7660433" y="83728"/>
                </a:cubicBezTo>
                <a:lnTo>
                  <a:pt x="7656205" y="0"/>
                </a:lnTo>
                <a:lnTo>
                  <a:pt x="12206689" y="0"/>
                </a:lnTo>
                <a:lnTo>
                  <a:pt x="12206689" y="4590663"/>
                </a:lnTo>
                <a:lnTo>
                  <a:pt x="0" y="4590663"/>
                </a:lnTo>
                <a:close/>
              </a:path>
            </a:pathLst>
          </a:custGeom>
          <a:gradFill>
            <a:gsLst>
              <a:gs pos="0">
                <a:srgbClr val="067FC9"/>
              </a:gs>
              <a:gs pos="100000">
                <a:srgbClr val="00B2CA"/>
              </a:gs>
            </a:gsLst>
            <a:lin ang="2700000" scaled="1"/>
          </a:gradFill>
          <a:ln w="25400" cap="flat" cmpd="sng" algn="ctr">
            <a:noFill/>
            <a:prstDash val="solid"/>
          </a:ln>
          <a:effectLst/>
        </p:spPr>
        <p:txBody>
          <a:bodyPr wrap="square" rtlCol="0" anchor="ctr">
            <a:noAutofit/>
          </a:bodyPr>
          <a:lstStyle/>
          <a:p>
            <a:pPr algn="ctr" defTabSz="1219170"/>
            <a:endParaRPr lang="zh-CN" altLang="en-US" sz="3200" kern="0">
              <a:solidFill>
                <a:srgbClr val="FFFFFF"/>
              </a:solidFill>
              <a:latin typeface="Calibri"/>
              <a:ea typeface="宋体" panose="02010600030101010101" pitchFamily="2" charset="-122"/>
            </a:endParaRPr>
          </a:p>
        </p:txBody>
      </p:sp>
      <p:sp>
        <p:nvSpPr>
          <p:cNvPr id="9" name="椭圆 8"/>
          <p:cNvSpPr/>
          <p:nvPr/>
        </p:nvSpPr>
        <p:spPr>
          <a:xfrm>
            <a:off x="4811162" y="1003666"/>
            <a:ext cx="2629596" cy="2629596"/>
          </a:xfrm>
          <a:prstGeom prst="ellipse">
            <a:avLst/>
          </a:prstGeom>
          <a:gradFill>
            <a:gsLst>
              <a:gs pos="0">
                <a:srgbClr val="00B2CA"/>
              </a:gs>
              <a:gs pos="100000">
                <a:srgbClr val="067FC9"/>
              </a:gs>
            </a:gsLst>
            <a:lin ang="0" scaled="0"/>
          </a:gra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0" name="文本框 14"/>
          <p:cNvSpPr txBox="1"/>
          <p:nvPr/>
        </p:nvSpPr>
        <p:spPr>
          <a:xfrm>
            <a:off x="4898663" y="1913273"/>
            <a:ext cx="2419084" cy="707886"/>
          </a:xfrm>
          <a:prstGeom prst="rect">
            <a:avLst/>
          </a:prstGeom>
          <a:noFill/>
        </p:spPr>
        <p:txBody>
          <a:bodyPr wrap="square" lIns="91440" tIns="45720" rIns="91440" bIns="45720" rtlCol="0">
            <a:spAutoFit/>
          </a:bodyPr>
          <a:lstStyle/>
          <a:p>
            <a:pPr algn="ctr" defTabSz="1219170"/>
            <a:r>
              <a:rPr lang="en-US" altLang="zh-CN" sz="4000" dirty="0" smtClean="0">
                <a:solidFill>
                  <a:prstClr val="white"/>
                </a:solidFill>
                <a:latin typeface="AlternateGothic2 BT" panose="020B0608020202050204" pitchFamily="34" charset="0"/>
                <a:ea typeface="时尚中黑简体" panose="01010104010101010101" pitchFamily="2" charset="-122"/>
              </a:rPr>
              <a:t>THANKS</a:t>
            </a:r>
            <a:endParaRPr lang="zh-CN" altLang="en-US" sz="4000" dirty="0">
              <a:solidFill>
                <a:prstClr val="white"/>
              </a:solidFill>
              <a:latin typeface="AlternateGothic2 BT" panose="020B0608020202050204" pitchFamily="34" charset="0"/>
              <a:ea typeface="时尚中黑简体" panose="01010104010101010101" pitchFamily="2" charset="-122"/>
            </a:endParaRPr>
          </a:p>
        </p:txBody>
      </p:sp>
      <p:sp>
        <p:nvSpPr>
          <p:cNvPr id="7" name="矩形 6"/>
          <p:cNvSpPr/>
          <p:nvPr/>
        </p:nvSpPr>
        <p:spPr>
          <a:xfrm>
            <a:off x="1065104" y="4253203"/>
            <a:ext cx="10688185" cy="830997"/>
          </a:xfrm>
          <a:prstGeom prst="rect">
            <a:avLst/>
          </a:prstGeom>
        </p:spPr>
        <p:txBody>
          <a:bodyPr wrap="square">
            <a:spAutoFit/>
          </a:bodyPr>
          <a:lstStyle/>
          <a:p>
            <a:pPr algn="ctr" latinLnBrk="1"/>
            <a:r>
              <a:rPr lang="zh-CN" altLang="zh-CN" sz="4800" dirty="0">
                <a:solidFill>
                  <a:schemeClr val="bg1"/>
                </a:solidFill>
              </a:rPr>
              <a:t>汇报完毕，谢谢大家</a:t>
            </a:r>
          </a:p>
        </p:txBody>
      </p:sp>
    </p:spTree>
    <p:extLst>
      <p:ext uri="{BB962C8B-B14F-4D97-AF65-F5344CB8AC3E}">
        <p14:creationId xmlns:p14="http://schemas.microsoft.com/office/powerpoint/2010/main" xmlns="" val="2703439844"/>
      </p:ext>
    </p:extLst>
  </p:cSld>
  <p:clrMapOvr>
    <a:masterClrMapping/>
  </p:clrMapOvr>
  <mc:AlternateContent xmlns:mc="http://schemas.openxmlformats.org/markup-compatibility/2006">
    <mc:Choice xmlns:p14="http://schemas.microsoft.com/office/powerpoint/2010/main" xmlns=""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Scale>
                                      <p:cBhvr>
                                        <p:cTn id="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
                                        </p:tgtEl>
                                        <p:attrNameLst>
                                          <p:attrName>ppt_x</p:attrName>
                                          <p:attrName>ppt_y</p:attrName>
                                        </p:attrNameLst>
                                      </p:cBhvr>
                                    </p:animMotion>
                                    <p:animEffect transition="in" filter="fade">
                                      <p:cBhvr>
                                        <p:cTn id="9" dur="1000"/>
                                        <p:tgtEl>
                                          <p:spTgt spid="9"/>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iterate type="wd">
                                    <p:tmPct val="10000"/>
                                  </p:iterate>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8"/>
          <p:cNvSpPr>
            <a:spLocks/>
          </p:cNvSpPr>
          <p:nvPr/>
        </p:nvSpPr>
        <p:spPr bwMode="auto">
          <a:xfrm>
            <a:off x="1103447" y="1700811"/>
            <a:ext cx="9988057" cy="3571835"/>
          </a:xfrm>
          <a:prstGeom prst="rect">
            <a:avLst/>
          </a:prstGeom>
          <a:noFill/>
          <a:ln w="25400">
            <a:solidFill>
              <a:schemeClr val="bg1">
                <a:lumMod val="65000"/>
              </a:schemeClr>
            </a:solidFill>
            <a:prstDash val="solid"/>
            <a:miter lim="800000"/>
            <a:headEnd/>
            <a:tailEnd/>
          </a:ln>
        </p:spPr>
        <p:txBody>
          <a:bodyPr/>
          <a:lstStyle/>
          <a:p>
            <a:endParaRPr lang="zh-CN" altLang="en-US" sz="3200">
              <a:solidFill>
                <a:srgbClr val="000000"/>
              </a:solidFill>
              <a:sym typeface="Arial" pitchFamily="34" charset="0"/>
            </a:endParaRPr>
          </a:p>
        </p:txBody>
      </p:sp>
      <p:sp>
        <p:nvSpPr>
          <p:cNvPr id="10" name="TextBox 12"/>
          <p:cNvSpPr txBox="1"/>
          <p:nvPr/>
        </p:nvSpPr>
        <p:spPr>
          <a:xfrm>
            <a:off x="1103447" y="3090842"/>
            <a:ext cx="9988057" cy="1597867"/>
          </a:xfrm>
          <a:prstGeom prst="rect">
            <a:avLst/>
          </a:prstGeom>
          <a:ln/>
        </p:spPr>
        <p:style>
          <a:lnRef idx="1">
            <a:schemeClr val="accent1"/>
          </a:lnRef>
          <a:fillRef idx="2">
            <a:schemeClr val="accent1"/>
          </a:fillRef>
          <a:effectRef idx="1">
            <a:schemeClr val="accent1"/>
          </a:effectRef>
          <a:fontRef idx="minor">
            <a:schemeClr val="dk1"/>
          </a:fontRef>
        </p:style>
        <p:txBody>
          <a:bodyPr wrap="square" lIns="68573" tIns="34287" rIns="68573" bIns="34287">
            <a:spAutoFit/>
          </a:bodyPr>
          <a:lstStyle/>
          <a:p>
            <a:pPr>
              <a:lnSpc>
                <a:spcPct val="130000"/>
              </a:lnSpc>
              <a:spcAft>
                <a:spcPts val="500"/>
              </a:spcAft>
            </a:pPr>
            <a:r>
              <a:rPr lang="zh-CN" altLang="en-US" sz="1400" dirty="0" smtClean="0">
                <a:solidFill>
                  <a:schemeClr val="tx1">
                    <a:lumMod val="50000"/>
                    <a:lumOff val="50000"/>
                  </a:schemeClr>
                </a:solidFill>
                <a:latin typeface="+mj-ea"/>
                <a:ea typeface="+mj-ea"/>
                <a:sym typeface="微软雅黑" pitchFamily="34" charset="-122"/>
              </a:rPr>
              <a:t>尊敬的各位领导及各位同事：</a:t>
            </a:r>
          </a:p>
          <a:p>
            <a:pPr>
              <a:lnSpc>
                <a:spcPct val="130000"/>
              </a:lnSpc>
              <a:spcAft>
                <a:spcPts val="500"/>
              </a:spcAft>
            </a:pPr>
            <a:r>
              <a:rPr lang="zh-CN" altLang="en-US" sz="1400" dirty="0" smtClean="0">
                <a:solidFill>
                  <a:schemeClr val="tx1">
                    <a:lumMod val="50000"/>
                    <a:lumOff val="50000"/>
                  </a:schemeClr>
                </a:solidFill>
                <a:latin typeface="+mj-ea"/>
                <a:ea typeface="+mj-ea"/>
                <a:sym typeface="微软雅黑" pitchFamily="34" charset="-122"/>
              </a:rPr>
              <a:t>我于</a:t>
            </a:r>
            <a:r>
              <a:rPr lang="en-US" altLang="zh-CN" sz="1400" dirty="0" smtClean="0">
                <a:solidFill>
                  <a:schemeClr val="tx1">
                    <a:lumMod val="50000"/>
                    <a:lumOff val="50000"/>
                  </a:schemeClr>
                </a:solidFill>
                <a:latin typeface="+mj-ea"/>
                <a:ea typeface="+mj-ea"/>
                <a:sym typeface="微软雅黑" pitchFamily="34" charset="-122"/>
              </a:rPr>
              <a:t>2016</a:t>
            </a:r>
            <a:r>
              <a:rPr lang="zh-CN" altLang="en-US" sz="1400" dirty="0" smtClean="0">
                <a:solidFill>
                  <a:schemeClr val="tx1">
                    <a:lumMod val="50000"/>
                    <a:lumOff val="50000"/>
                  </a:schemeClr>
                </a:solidFill>
                <a:latin typeface="+mj-ea"/>
                <a:ea typeface="+mj-ea"/>
                <a:sym typeface="微软雅黑" pitchFamily="34" charset="-122"/>
              </a:rPr>
              <a:t>年</a:t>
            </a:r>
            <a:r>
              <a:rPr lang="en-US" altLang="zh-CN" sz="1400" dirty="0" smtClean="0">
                <a:solidFill>
                  <a:schemeClr val="tx1">
                    <a:lumMod val="50000"/>
                    <a:lumOff val="50000"/>
                  </a:schemeClr>
                </a:solidFill>
                <a:latin typeface="+mj-ea"/>
                <a:ea typeface="+mj-ea"/>
                <a:sym typeface="微软雅黑" pitchFamily="34" charset="-122"/>
              </a:rPr>
              <a:t>12</a:t>
            </a:r>
            <a:r>
              <a:rPr lang="zh-CN" altLang="en-US" sz="1400" dirty="0" smtClean="0">
                <a:solidFill>
                  <a:schemeClr val="tx1">
                    <a:lumMod val="50000"/>
                    <a:lumOff val="50000"/>
                  </a:schemeClr>
                </a:solidFill>
                <a:latin typeface="+mj-ea"/>
                <a:ea typeface="+mj-ea"/>
                <a:sym typeface="微软雅黑" pitchFamily="34" charset="-122"/>
              </a:rPr>
              <a:t>日加入到武汉武煤百江阿波罗燃气有限公司增值业务部这个大团队中。并于</a:t>
            </a:r>
            <a:r>
              <a:rPr lang="en-US" altLang="zh-CN" sz="1400" dirty="0" smtClean="0">
                <a:solidFill>
                  <a:schemeClr val="tx1">
                    <a:lumMod val="50000"/>
                    <a:lumOff val="50000"/>
                  </a:schemeClr>
                </a:solidFill>
                <a:latin typeface="+mj-ea"/>
                <a:ea typeface="+mj-ea"/>
                <a:sym typeface="微软雅黑" pitchFamily="34" charset="-122"/>
              </a:rPr>
              <a:t>2017</a:t>
            </a:r>
            <a:r>
              <a:rPr lang="zh-CN" altLang="en-US" sz="1400" dirty="0" smtClean="0">
                <a:solidFill>
                  <a:schemeClr val="tx1">
                    <a:lumMod val="50000"/>
                    <a:lumOff val="50000"/>
                  </a:schemeClr>
                </a:solidFill>
                <a:latin typeface="+mj-ea"/>
                <a:ea typeface="+mj-ea"/>
                <a:sym typeface="微软雅黑" pitchFamily="34" charset="-122"/>
              </a:rPr>
              <a:t>年主管增值业务部保险与广告业务。随着紧张而充实的工作节奏，不知不觉几个月已经过去，回顾这几个月的点点滴滴，让我对自己和公司有了一个全面而深刻的认识，同时让我自己的工作能力和个人价值观有了很大的提升，现将我近期的工作汇报如下：</a:t>
            </a:r>
          </a:p>
          <a:p>
            <a:pPr>
              <a:lnSpc>
                <a:spcPct val="130000"/>
              </a:lnSpc>
              <a:spcAft>
                <a:spcPts val="500"/>
              </a:spcAft>
            </a:pPr>
            <a:endParaRPr lang="zh-CN" altLang="en-US" sz="1400" dirty="0">
              <a:solidFill>
                <a:schemeClr val="tx1">
                  <a:lumMod val="50000"/>
                  <a:lumOff val="50000"/>
                </a:schemeClr>
              </a:solidFill>
              <a:latin typeface="+mj-ea"/>
              <a:ea typeface="+mj-ea"/>
              <a:sym typeface="微软雅黑" pitchFamily="34" charset="-122"/>
            </a:endParaRPr>
          </a:p>
        </p:txBody>
      </p:sp>
      <p:sp>
        <p:nvSpPr>
          <p:cNvPr id="11" name="椭圆 10"/>
          <p:cNvSpPr/>
          <p:nvPr/>
        </p:nvSpPr>
        <p:spPr>
          <a:xfrm flipH="1">
            <a:off x="1557251" y="2101823"/>
            <a:ext cx="244519" cy="244519"/>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nvGrpSpPr>
          <p:cNvPr id="12" name="组合 11"/>
          <p:cNvGrpSpPr/>
          <p:nvPr/>
        </p:nvGrpSpPr>
        <p:grpSpPr>
          <a:xfrm>
            <a:off x="642159" y="1591817"/>
            <a:ext cx="700093" cy="700092"/>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grpSp>
        <p:nvGrpSpPr>
          <p:cNvPr id="15" name="组合 14"/>
          <p:cNvGrpSpPr/>
          <p:nvPr/>
        </p:nvGrpSpPr>
        <p:grpSpPr>
          <a:xfrm>
            <a:off x="1647781" y="1144822"/>
            <a:ext cx="2586211" cy="916026"/>
            <a:chOff x="4304043" y="1286668"/>
            <a:chExt cx="3837944" cy="2757793"/>
          </a:xfrm>
          <a:effectLst>
            <a:outerShdw blurRad="381000" dist="254000" dir="8100000" algn="tr" rotWithShape="0">
              <a:prstClr val="black">
                <a:alpha val="40000"/>
              </a:prstClr>
            </a:outerShdw>
          </a:effectLst>
        </p:grpSpPr>
        <p:sp>
          <p:nvSpPr>
            <p:cNvPr id="16" name="圆角矩形 1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sp>
          <p:nvSpPr>
            <p:cNvPr id="17" name="圆角矩形 16"/>
            <p:cNvSpPr/>
            <p:nvPr/>
          </p:nvSpPr>
          <p:spPr>
            <a:xfrm>
              <a:off x="4351930" y="1294473"/>
              <a:ext cx="3742172" cy="2663320"/>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spc="300" dirty="0" smtClean="0">
                  <a:solidFill>
                    <a:schemeClr val="bg1"/>
                  </a:solidFill>
                  <a:latin typeface="+mj-ea"/>
                  <a:ea typeface="+mj-ea"/>
                </a:rPr>
                <a:t>前言</a:t>
              </a:r>
              <a:endParaRPr lang="zh-CN" altLang="en-US" sz="4400" b="1" spc="300" dirty="0">
                <a:solidFill>
                  <a:schemeClr val="bg1"/>
                </a:solidFill>
                <a:latin typeface="+mj-ea"/>
                <a:ea typeface="+mj-ea"/>
              </a:endParaRPr>
            </a:p>
          </p:txBody>
        </p:sp>
      </p:grpSp>
      <p:pic>
        <p:nvPicPr>
          <p:cNvPr id="19" name="图片 18" descr="427140650.jpg"/>
          <p:cNvPicPr>
            <a:picLocks noChangeAspect="1"/>
          </p:cNvPicPr>
          <p:nvPr/>
        </p:nvPicPr>
        <p:blipFill>
          <a:blip r:embed="rId3"/>
          <a:stretch>
            <a:fillRect/>
          </a:stretch>
        </p:blipFill>
        <p:spPr>
          <a:xfrm>
            <a:off x="9350757" y="838459"/>
            <a:ext cx="1191600" cy="1593014"/>
          </a:xfrm>
          <a:prstGeom prst="rect">
            <a:avLst/>
          </a:prstGeom>
        </p:spPr>
      </p:pic>
      <p:pic>
        <p:nvPicPr>
          <p:cNvPr id="20" name="图片 19" descr="381763674.jpg"/>
          <p:cNvPicPr>
            <a:picLocks noChangeAspect="1"/>
          </p:cNvPicPr>
          <p:nvPr/>
        </p:nvPicPr>
        <p:blipFill>
          <a:blip r:embed="rId4"/>
          <a:stretch>
            <a:fillRect/>
          </a:stretch>
        </p:blipFill>
        <p:spPr>
          <a:xfrm>
            <a:off x="7324123" y="841867"/>
            <a:ext cx="1190700" cy="1587600"/>
          </a:xfrm>
          <a:prstGeom prst="rect">
            <a:avLst/>
          </a:prstGeom>
        </p:spPr>
      </p:pic>
    </p:spTree>
    <p:extLst>
      <p:ext uri="{BB962C8B-B14F-4D97-AF65-F5344CB8AC3E}">
        <p14:creationId xmlns:p14="http://schemas.microsoft.com/office/powerpoint/2010/main" xmlns="" val="1337781845"/>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par>
                                <p:cTn id="13" presetID="5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Scale>
                                      <p:cBhvr>
                                        <p:cTn id="15"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1"/>
                                        </p:tgtEl>
                                        <p:attrNameLst>
                                          <p:attrName>ppt_x</p:attrName>
                                          <p:attrName>ppt_y</p:attrName>
                                        </p:attrNameLst>
                                      </p:cBhvr>
                                    </p:animMotion>
                                    <p:animEffect transition="in" filter="fade">
                                      <p:cBhvr>
                                        <p:cTn id="17" dur="1000"/>
                                        <p:tgtEl>
                                          <p:spTgt spid="11"/>
                                        </p:tgtEl>
                                      </p:cBhvr>
                                    </p:animEffect>
                                  </p:childTnLst>
                                </p:cTn>
                              </p:par>
                              <p:par>
                                <p:cTn id="18" presetID="52" presetClass="entr" presetSubtype="0" fill="hold" nodeType="withEffect">
                                  <p:stCondLst>
                                    <p:cond delay="250"/>
                                  </p:stCondLst>
                                  <p:childTnLst>
                                    <p:set>
                                      <p:cBhvr>
                                        <p:cTn id="19" dur="1" fill="hold">
                                          <p:stCondLst>
                                            <p:cond delay="0"/>
                                          </p:stCondLst>
                                        </p:cTn>
                                        <p:tgtEl>
                                          <p:spTgt spid="12"/>
                                        </p:tgtEl>
                                        <p:attrNameLst>
                                          <p:attrName>style.visibility</p:attrName>
                                        </p:attrNameLst>
                                      </p:cBhvr>
                                      <p:to>
                                        <p:strVal val="visible"/>
                                      </p:to>
                                    </p:set>
                                    <p:animScale>
                                      <p:cBhvr>
                                        <p:cTn id="20"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2"/>
                                        </p:tgtEl>
                                        <p:attrNameLst>
                                          <p:attrName>ppt_x</p:attrName>
                                          <p:attrName>ppt_y</p:attrName>
                                        </p:attrNameLst>
                                      </p:cBhvr>
                                    </p:animMotion>
                                    <p:animEffect transition="in" filter="fade">
                                      <p:cBhvr>
                                        <p:cTn id="22" dur="1000"/>
                                        <p:tgtEl>
                                          <p:spTgt spid="12"/>
                                        </p:tgtEl>
                                      </p:cBhvr>
                                    </p:animEffect>
                                  </p:childTnLst>
                                </p:cTn>
                              </p:par>
                            </p:childTnLst>
                          </p:cTn>
                        </p:par>
                        <p:par>
                          <p:cTn id="23" fill="hold">
                            <p:stCondLst>
                              <p:cond delay="17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0"/>
                                        </p:tgtEl>
                                        <p:attrNameLst>
                                          <p:attrName>style.visibility</p:attrName>
                                        </p:attrNameLst>
                                      </p:cBhvr>
                                      <p:to>
                                        <p:strVal val="visible"/>
                                      </p:to>
                                    </p:set>
                                    <p:animEffect transition="in" filter="wipe(left)">
                                      <p:cBhvr>
                                        <p:cTn id="26" dur="100"/>
                                        <p:tgtEl>
                                          <p:spTgt spid="10"/>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0"/>
                                        </p:tgtEl>
                                      </p:cBhvr>
                                      <p:to x="80000" y="100000"/>
                                    </p:animScale>
                                    <p:anim by="(#ppt_w*0.10)" calcmode="lin" valueType="num">
                                      <p:cBhvr>
                                        <p:cTn id="29" dur="50" autoRev="1" fill="hold">
                                          <p:stCondLst>
                                            <p:cond delay="0"/>
                                          </p:stCondLst>
                                        </p:cTn>
                                        <p:tgtEl>
                                          <p:spTgt spid="10"/>
                                        </p:tgtEl>
                                        <p:attrNameLst>
                                          <p:attrName>ppt_x</p:attrName>
                                        </p:attrNameLst>
                                      </p:cBhvr>
                                    </p:anim>
                                    <p:anim by="(-#ppt_w*0.10)" calcmode="lin" valueType="num">
                                      <p:cBhvr>
                                        <p:cTn id="30" dur="50" autoRev="1" fill="hold">
                                          <p:stCondLst>
                                            <p:cond delay="0"/>
                                          </p:stCondLst>
                                        </p:cTn>
                                        <p:tgtEl>
                                          <p:spTgt spid="10"/>
                                        </p:tgtEl>
                                        <p:attrNameLst>
                                          <p:attrName>ppt_y</p:attrName>
                                        </p:attrNameLst>
                                      </p:cBhvr>
                                    </p:anim>
                                    <p:animRot by="-480000">
                                      <p:cBhvr>
                                        <p:cTn id="31" dur="50" autoRev="1"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P spid="10" grpId="0" animBg="1"/>
      <p:bldP spid="10" grpId="1"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4"/>
          <p:cNvSpPr txBox="1"/>
          <p:nvPr/>
        </p:nvSpPr>
        <p:spPr>
          <a:xfrm>
            <a:off x="2412103" y="4716537"/>
            <a:ext cx="1138452" cy="338554"/>
          </a:xfrm>
          <a:prstGeom prst="rect">
            <a:avLst/>
          </a:prstGeom>
          <a:noFill/>
        </p:spPr>
        <p:txBody>
          <a:bodyPr wrap="none" rtlCol="0">
            <a:spAutoFit/>
          </a:bodyPr>
          <a:lstStyle>
            <a:defPPr>
              <a:defRPr lang="zh-CN"/>
            </a:defPPr>
            <a:lvl1pPr>
              <a:defRPr sz="1800">
                <a:solidFill>
                  <a:schemeClr val="tx1">
                    <a:lumMod val="75000"/>
                    <a:lumOff val="25000"/>
                  </a:schemeClr>
                </a:solidFill>
              </a:defRPr>
            </a:lvl1p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ONE</a:t>
            </a:r>
            <a:endParaRPr lang="zh-CN" altLang="en-US" sz="1600" dirty="0">
              <a:solidFill>
                <a:schemeClr val="tx1">
                  <a:lumMod val="65000"/>
                  <a:lumOff val="35000"/>
                </a:schemeClr>
              </a:solidFill>
              <a:latin typeface="+mj-ea"/>
              <a:ea typeface="+mj-ea"/>
            </a:endParaRPr>
          </a:p>
        </p:txBody>
      </p:sp>
      <p:sp>
        <p:nvSpPr>
          <p:cNvPr id="3" name="TextBox 66"/>
          <p:cNvSpPr txBox="1"/>
          <p:nvPr/>
        </p:nvSpPr>
        <p:spPr>
          <a:xfrm>
            <a:off x="5510276" y="4716537"/>
            <a:ext cx="1180130" cy="338554"/>
          </a:xfrm>
          <a:prstGeom prst="rect">
            <a:avLst/>
          </a:prstGeom>
          <a:noFill/>
        </p:spPr>
        <p:txBody>
          <a:bodyPr wrap="none" rtlCol="0">
            <a:spAutoFit/>
          </a:body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TWO</a:t>
            </a:r>
            <a:endParaRPr lang="zh-CN" altLang="en-US" sz="1600" spc="100" dirty="0">
              <a:solidFill>
                <a:schemeClr val="tx1">
                  <a:lumMod val="65000"/>
                  <a:lumOff val="35000"/>
                </a:schemeClr>
              </a:solidFill>
              <a:latin typeface="+mj-ea"/>
              <a:ea typeface="+mj-ea"/>
            </a:endParaRPr>
          </a:p>
        </p:txBody>
      </p:sp>
      <p:sp>
        <p:nvSpPr>
          <p:cNvPr id="5" name="TextBox 66"/>
          <p:cNvSpPr txBox="1"/>
          <p:nvPr/>
        </p:nvSpPr>
        <p:spPr>
          <a:xfrm>
            <a:off x="8268462" y="4716537"/>
            <a:ext cx="1306768" cy="338554"/>
          </a:xfrm>
          <a:prstGeom prst="rect">
            <a:avLst/>
          </a:prstGeom>
          <a:noFill/>
        </p:spPr>
        <p:txBody>
          <a:bodyPr wrap="none" rtlCol="0">
            <a:spAutoFit/>
          </a:body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THREE</a:t>
            </a:r>
            <a:endParaRPr lang="zh-CN" altLang="en-US" sz="1600" spc="100" dirty="0">
              <a:solidFill>
                <a:schemeClr val="tx1">
                  <a:lumMod val="65000"/>
                  <a:lumOff val="35000"/>
                </a:schemeClr>
              </a:solidFill>
              <a:latin typeface="+mj-ea"/>
              <a:ea typeface="+mj-ea"/>
            </a:endParaRPr>
          </a:p>
        </p:txBody>
      </p:sp>
      <p:sp>
        <p:nvSpPr>
          <p:cNvPr id="6" name="TextBox 64"/>
          <p:cNvSpPr txBox="1"/>
          <p:nvPr/>
        </p:nvSpPr>
        <p:spPr>
          <a:xfrm>
            <a:off x="1965669" y="5068790"/>
            <a:ext cx="2031325"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defPPr>
              <a:defRPr lang="zh-CN"/>
            </a:defPPr>
            <a:lvl1pPr>
              <a:defRPr sz="1800">
                <a:solidFill>
                  <a:schemeClr val="tx1">
                    <a:lumMod val="75000"/>
                    <a:lumOff val="25000"/>
                  </a:schemeClr>
                </a:solidFill>
              </a:defRPr>
            </a:lvl1pPr>
          </a:lstStyle>
          <a:p>
            <a:pPr algn="ct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燃气意外保险</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66"/>
          <p:cNvSpPr txBox="1"/>
          <p:nvPr/>
        </p:nvSpPr>
        <p:spPr>
          <a:xfrm>
            <a:off x="5657488" y="5068790"/>
            <a:ext cx="825867"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zh-CN" altLang="en-US" sz="2400" spc="100" dirty="0" smtClean="0">
                <a:solidFill>
                  <a:schemeClr val="tx1">
                    <a:lumMod val="65000"/>
                    <a:lumOff val="35000"/>
                  </a:schemeClr>
                </a:solidFill>
                <a:latin typeface="微软雅黑" panose="020B0503020204020204" pitchFamily="34" charset="-122"/>
                <a:ea typeface="微软雅黑" panose="020B0503020204020204" pitchFamily="34" charset="-122"/>
              </a:rPr>
              <a:t>广告</a:t>
            </a:r>
            <a:endParaRPr lang="zh-CN" altLang="en-US" sz="24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TextBox 66"/>
          <p:cNvSpPr txBox="1"/>
          <p:nvPr/>
        </p:nvSpPr>
        <p:spPr>
          <a:xfrm>
            <a:off x="8026245" y="5068790"/>
            <a:ext cx="2108269"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zh-CN" altLang="en-US" spc="100" dirty="0" smtClean="0">
                <a:solidFill>
                  <a:schemeClr val="tx1">
                    <a:lumMod val="65000"/>
                    <a:lumOff val="35000"/>
                  </a:schemeClr>
                </a:solidFill>
                <a:latin typeface="微软雅黑" panose="020B0503020204020204" pitchFamily="34" charset="-122"/>
                <a:ea typeface="微软雅黑" panose="020B0503020204020204" pitchFamily="34" charset="-122"/>
              </a:rPr>
              <a:t>增值业务工作</a:t>
            </a:r>
            <a:endParaRPr lang="zh-CN" altLang="en-US" sz="24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573765" y="-101919"/>
            <a:ext cx="3137307" cy="3137307"/>
            <a:chOff x="304800" y="673100"/>
            <a:chExt cx="4000500" cy="4000500"/>
          </a:xfrm>
          <a:effectLst>
            <a:outerShdw blurRad="444500" dist="254000" dir="684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sp>
        <p:nvSpPr>
          <p:cNvPr id="13" name="椭圆 12"/>
          <p:cNvSpPr/>
          <p:nvPr/>
        </p:nvSpPr>
        <p:spPr>
          <a:xfrm>
            <a:off x="6445941" y="3019791"/>
            <a:ext cx="366369" cy="36636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50829" y="3177574"/>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125915" y="3015996"/>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 name="椭圆 15"/>
          <p:cNvSpPr/>
          <p:nvPr/>
        </p:nvSpPr>
        <p:spPr>
          <a:xfrm>
            <a:off x="5088668" y="2843368"/>
            <a:ext cx="333939" cy="333939"/>
          </a:xfrm>
          <a:prstGeom prst="ellipse">
            <a:avLst/>
          </a:prstGeom>
          <a:gradFill>
            <a:gsLst>
              <a:gs pos="0">
                <a:srgbClr val="067FC9"/>
              </a:gs>
              <a:gs pos="100000">
                <a:srgbClr val="00B2CA"/>
              </a:gs>
            </a:gsLst>
            <a:lin ang="2700000" scaled="1"/>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椭圆 16"/>
          <p:cNvSpPr/>
          <p:nvPr/>
        </p:nvSpPr>
        <p:spPr>
          <a:xfrm>
            <a:off x="5490301" y="2809567"/>
            <a:ext cx="366369" cy="366369"/>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8" name="椭圆 17"/>
          <p:cNvSpPr/>
          <p:nvPr/>
        </p:nvSpPr>
        <p:spPr>
          <a:xfrm>
            <a:off x="5803402" y="3191585"/>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317631" y="2944857"/>
            <a:ext cx="429535" cy="429535"/>
          </a:xfrm>
          <a:prstGeom prst="ellipse">
            <a:avLst/>
          </a:prstGeom>
          <a:gradFill>
            <a:gsLst>
              <a:gs pos="0">
                <a:srgbClr val="067FC9"/>
              </a:gs>
              <a:gs pos="100000">
                <a:srgbClr val="00B2CA"/>
              </a:gs>
            </a:gsLst>
            <a:lin ang="2700000" scaled="1"/>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652079" y="3019615"/>
            <a:ext cx="366369" cy="36636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71800" y="3194591"/>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739389" y="2775256"/>
            <a:ext cx="366369" cy="36636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椭圆 22"/>
          <p:cNvSpPr/>
          <p:nvPr/>
        </p:nvSpPr>
        <p:spPr>
          <a:xfrm>
            <a:off x="5297115" y="3090367"/>
            <a:ext cx="183185" cy="183185"/>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893459" y="3191585"/>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73766" y="1056983"/>
            <a:ext cx="3251219" cy="923330"/>
          </a:xfrm>
          <a:prstGeom prst="rect">
            <a:avLst/>
          </a:prstGeom>
          <a:noFill/>
        </p:spPr>
        <p:txBody>
          <a:bodyPr wrap="square" rtlCol="0">
            <a:spAutoFit/>
          </a:bodyPr>
          <a:lstStyle/>
          <a:p>
            <a:pPr algn="ctr"/>
            <a:r>
              <a:rPr lang="zh-CN" altLang="en-US" sz="5400" b="1" dirty="0" smtClean="0">
                <a:solidFill>
                  <a:schemeClr val="tx1">
                    <a:lumMod val="65000"/>
                    <a:lumOff val="35000"/>
                  </a:schemeClr>
                </a:solidFill>
                <a:effectLst>
                  <a:innerShdw blurRad="63500" dist="50800" dir="13500000">
                    <a:prstClr val="black">
                      <a:alpha val="50000"/>
                    </a:prstClr>
                  </a:innerShdw>
                </a:effectLst>
                <a:latin typeface="微软雅黑" pitchFamily="34" charset="-122"/>
                <a:ea typeface="微软雅黑" pitchFamily="34" charset="-122"/>
              </a:rPr>
              <a:t>工作内容</a:t>
            </a:r>
            <a:endParaRPr lang="zh-CN" altLang="en-US" sz="5400" b="1" dirty="0">
              <a:solidFill>
                <a:schemeClr val="tx1">
                  <a:lumMod val="65000"/>
                  <a:lumOff val="35000"/>
                </a:schemeClr>
              </a:solidFill>
              <a:effectLst>
                <a:innerShdw blurRad="63500" dist="50800" dir="13500000">
                  <a:prstClr val="black">
                    <a:alpha val="50000"/>
                  </a:prstClr>
                </a:innerShdw>
              </a:effectLst>
              <a:latin typeface="微软雅黑" pitchFamily="34" charset="-122"/>
              <a:ea typeface="微软雅黑" pitchFamily="34" charset="-122"/>
            </a:endParaRPr>
          </a:p>
        </p:txBody>
      </p:sp>
      <p:sp>
        <p:nvSpPr>
          <p:cNvPr id="26" name="Rectangle 4"/>
          <p:cNvSpPr txBox="1">
            <a:spLocks noChangeArrowheads="1"/>
          </p:cNvSpPr>
          <p:nvPr/>
        </p:nvSpPr>
        <p:spPr bwMode="auto">
          <a:xfrm>
            <a:off x="5286593" y="1997276"/>
            <a:ext cx="1829944" cy="50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800" dirty="0" smtClean="0">
                <a:solidFill>
                  <a:schemeClr val="tx1">
                    <a:lumMod val="65000"/>
                    <a:lumOff val="35000"/>
                  </a:schemeClr>
                </a:solidFill>
                <a:effectLst>
                  <a:innerShdw blurRad="63500" dist="50800" dir="13500000">
                    <a:prstClr val="black">
                      <a:alpha val="50000"/>
                    </a:prstClr>
                  </a:innerShdw>
                </a:effectLst>
                <a:latin typeface="微软雅黑" pitchFamily="34" charset="-122"/>
                <a:ea typeface="微软雅黑" pitchFamily="34" charset="-122"/>
              </a:rPr>
              <a:t>2017</a:t>
            </a:r>
            <a:endParaRPr lang="zh-CN" altLang="en-US" sz="2800" dirty="0">
              <a:solidFill>
                <a:schemeClr val="tx1">
                  <a:lumMod val="65000"/>
                  <a:lumOff val="35000"/>
                </a:schemeClr>
              </a:solidFill>
              <a:effectLst>
                <a:innerShdw blurRad="63500" dist="50800" dir="13500000">
                  <a:prstClr val="black">
                    <a:alpha val="50000"/>
                  </a:prstClr>
                </a:innerShdw>
              </a:effectLst>
            </a:endParaRPr>
          </a:p>
        </p:txBody>
      </p:sp>
      <p:grpSp>
        <p:nvGrpSpPr>
          <p:cNvPr id="27" name="组合 26"/>
          <p:cNvGrpSpPr/>
          <p:nvPr/>
        </p:nvGrpSpPr>
        <p:grpSpPr>
          <a:xfrm>
            <a:off x="8026245" y="2550171"/>
            <a:ext cx="1869059" cy="1869042"/>
            <a:chOff x="5196486" y="5946187"/>
            <a:chExt cx="305647" cy="305644"/>
          </a:xfrm>
        </p:grpSpPr>
        <p:grpSp>
          <p:nvGrpSpPr>
            <p:cNvPr id="28" name="组合 27"/>
            <p:cNvGrpSpPr/>
            <p:nvPr/>
          </p:nvGrpSpPr>
          <p:grpSpPr>
            <a:xfrm>
              <a:off x="5196486" y="5946187"/>
              <a:ext cx="305647" cy="305644"/>
              <a:chOff x="1517330" y="1125257"/>
              <a:chExt cx="2204282" cy="2204282"/>
            </a:xfrm>
          </p:grpSpPr>
          <p:sp>
            <p:nvSpPr>
              <p:cNvPr id="30" name="椭圆 29"/>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1" name="椭圆 30"/>
              <p:cNvSpPr/>
              <p:nvPr/>
            </p:nvSpPr>
            <p:spPr>
              <a:xfrm>
                <a:off x="1719372" y="1327297"/>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29" name="Freeform 44"/>
            <p:cNvSpPr>
              <a:spLocks noEditPoints="1"/>
            </p:cNvSpPr>
            <p:nvPr/>
          </p:nvSpPr>
          <p:spPr bwMode="auto">
            <a:xfrm>
              <a:off x="5260211"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grpSp>
        <p:nvGrpSpPr>
          <p:cNvPr id="37" name="组合 36"/>
          <p:cNvGrpSpPr/>
          <p:nvPr/>
        </p:nvGrpSpPr>
        <p:grpSpPr>
          <a:xfrm>
            <a:off x="2071726" y="2550171"/>
            <a:ext cx="1869059" cy="1869042"/>
            <a:chOff x="4299766" y="5946187"/>
            <a:chExt cx="305647" cy="305644"/>
          </a:xfrm>
        </p:grpSpPr>
        <p:grpSp>
          <p:nvGrpSpPr>
            <p:cNvPr id="38" name="组合 37"/>
            <p:cNvGrpSpPr/>
            <p:nvPr/>
          </p:nvGrpSpPr>
          <p:grpSpPr>
            <a:xfrm>
              <a:off x="4299766" y="5946187"/>
              <a:ext cx="305647" cy="305644"/>
              <a:chOff x="1517330" y="1125257"/>
              <a:chExt cx="2204282" cy="2204282"/>
            </a:xfrm>
          </p:grpSpPr>
          <p:sp>
            <p:nvSpPr>
              <p:cNvPr id="40" name="椭圆 39"/>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1" name="椭圆 40"/>
              <p:cNvSpPr/>
              <p:nvPr/>
            </p:nvSpPr>
            <p:spPr>
              <a:xfrm>
                <a:off x="1719372" y="1327298"/>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39" name="Freeform 45"/>
            <p:cNvSpPr>
              <a:spLocks noEditPoints="1"/>
            </p:cNvSpPr>
            <p:nvPr/>
          </p:nvSpPr>
          <p:spPr bwMode="auto">
            <a:xfrm>
              <a:off x="4381353" y="6022165"/>
              <a:ext cx="142472" cy="146367"/>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grpSp>
        <p:nvGrpSpPr>
          <p:cNvPr id="42" name="组合 41"/>
          <p:cNvGrpSpPr/>
          <p:nvPr/>
        </p:nvGrpSpPr>
        <p:grpSpPr>
          <a:xfrm>
            <a:off x="5162265" y="2550171"/>
            <a:ext cx="1869059" cy="1869042"/>
            <a:chOff x="4740390" y="5946187"/>
            <a:chExt cx="305647" cy="305644"/>
          </a:xfrm>
        </p:grpSpPr>
        <p:grpSp>
          <p:nvGrpSpPr>
            <p:cNvPr id="43" name="组合 42"/>
            <p:cNvGrpSpPr/>
            <p:nvPr/>
          </p:nvGrpSpPr>
          <p:grpSpPr>
            <a:xfrm>
              <a:off x="4740390" y="5946187"/>
              <a:ext cx="305647" cy="305644"/>
              <a:chOff x="1517330" y="1125257"/>
              <a:chExt cx="2204282" cy="2204282"/>
            </a:xfrm>
          </p:grpSpPr>
          <p:sp>
            <p:nvSpPr>
              <p:cNvPr id="45" name="椭圆 44"/>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6" name="椭圆 45"/>
              <p:cNvSpPr/>
              <p:nvPr/>
            </p:nvSpPr>
            <p:spPr>
              <a:xfrm>
                <a:off x="1719372" y="1327298"/>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44" name="Freeform 39"/>
            <p:cNvSpPr>
              <a:spLocks noEditPoints="1"/>
            </p:cNvSpPr>
            <p:nvPr/>
          </p:nvSpPr>
          <p:spPr bwMode="auto">
            <a:xfrm>
              <a:off x="4814511" y="6022165"/>
              <a:ext cx="157403" cy="14552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spTree>
    <p:extLst>
      <p:ext uri="{BB962C8B-B14F-4D97-AF65-F5344CB8AC3E}">
        <p14:creationId xmlns:p14="http://schemas.microsoft.com/office/powerpoint/2010/main" xmlns="" val="292857665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25"/>
                                        </p:tgtEl>
                                        <p:attrNameLst>
                                          <p:attrName>style.visibility</p:attrName>
                                        </p:attrNameLst>
                                      </p:cBhvr>
                                      <p:to>
                                        <p:strVal val="visible"/>
                                      </p:to>
                                    </p:set>
                                    <p:anim by="(-#ppt_w*2)" calcmode="lin" valueType="num">
                                      <p:cBhvr rctx="PPT">
                                        <p:cTn id="11" dur="500" autoRev="1" fill="hold">
                                          <p:stCondLst>
                                            <p:cond delay="0"/>
                                          </p:stCondLst>
                                        </p:cTn>
                                        <p:tgtEl>
                                          <p:spTgt spid="25"/>
                                        </p:tgtEl>
                                        <p:attrNameLst>
                                          <p:attrName>ppt_w</p:attrName>
                                        </p:attrNameLst>
                                      </p:cBhvr>
                                    </p:anim>
                                    <p:anim by="(#ppt_w*0.50)" calcmode="lin" valueType="num">
                                      <p:cBhvr>
                                        <p:cTn id="12" dur="500" decel="50000" autoRev="1" fill="hold">
                                          <p:stCondLst>
                                            <p:cond delay="0"/>
                                          </p:stCondLst>
                                        </p:cTn>
                                        <p:tgtEl>
                                          <p:spTgt spid="25"/>
                                        </p:tgtEl>
                                        <p:attrNameLst>
                                          <p:attrName>ppt_x</p:attrName>
                                        </p:attrNameLst>
                                      </p:cBhvr>
                                    </p:anim>
                                    <p:anim from="(-#ppt_h/2)" to="(#ppt_y)" calcmode="lin" valueType="num">
                                      <p:cBhvr>
                                        <p:cTn id="13" dur="1000" fill="hold">
                                          <p:stCondLst>
                                            <p:cond delay="0"/>
                                          </p:stCondLst>
                                        </p:cTn>
                                        <p:tgtEl>
                                          <p:spTgt spid="25"/>
                                        </p:tgtEl>
                                        <p:attrNameLst>
                                          <p:attrName>ppt_y</p:attrName>
                                        </p:attrNameLst>
                                      </p:cBhvr>
                                    </p:anim>
                                    <p:animRot by="21600000">
                                      <p:cBhvr>
                                        <p:cTn id="14" dur="1000" fill="hold">
                                          <p:stCondLst>
                                            <p:cond delay="0"/>
                                          </p:stCondLst>
                                        </p:cTn>
                                        <p:tgtEl>
                                          <p:spTgt spid="25"/>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par>
                          <p:cTn id="18" fill="hold">
                            <p:stCondLst>
                              <p:cond delay="2300"/>
                            </p:stCondLst>
                            <p:childTnLst>
                              <p:par>
                                <p:cTn id="19" presetID="53"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500" fill="hold"/>
                                        <p:tgtEl>
                                          <p:spTgt spid="24"/>
                                        </p:tgtEl>
                                        <p:attrNameLst>
                                          <p:attrName>ppt_w</p:attrName>
                                        </p:attrNameLst>
                                      </p:cBhvr>
                                      <p:tavLst>
                                        <p:tav tm="0">
                                          <p:val>
                                            <p:fltVal val="0"/>
                                          </p:val>
                                        </p:tav>
                                        <p:tav tm="100000">
                                          <p:val>
                                            <p:strVal val="#ppt_w"/>
                                          </p:val>
                                        </p:tav>
                                      </p:tavLst>
                                    </p:anim>
                                    <p:anim calcmode="lin" valueType="num">
                                      <p:cBhvr>
                                        <p:cTn id="77" dur="500" fill="hold"/>
                                        <p:tgtEl>
                                          <p:spTgt spid="24"/>
                                        </p:tgtEl>
                                        <p:attrNameLst>
                                          <p:attrName>ppt_h</p:attrName>
                                        </p:attrNameLst>
                                      </p:cBhvr>
                                      <p:tavLst>
                                        <p:tav tm="0">
                                          <p:val>
                                            <p:fltVal val="0"/>
                                          </p:val>
                                        </p:tav>
                                        <p:tav tm="100000">
                                          <p:val>
                                            <p:strVal val="#ppt_h"/>
                                          </p:val>
                                        </p:tav>
                                      </p:tavLst>
                                    </p:anim>
                                    <p:animEffect transition="in" filter="fade">
                                      <p:cBhvr>
                                        <p:cTn id="78" dur="500"/>
                                        <p:tgtEl>
                                          <p:spTgt spid="24"/>
                                        </p:tgtEl>
                                      </p:cBhvr>
                                    </p:animEffect>
                                  </p:childTnLst>
                                </p:cTn>
                              </p:par>
                            </p:childTnLst>
                          </p:cTn>
                        </p:par>
                        <p:par>
                          <p:cTn id="79" fill="hold">
                            <p:stCondLst>
                              <p:cond delay="3200"/>
                            </p:stCondLst>
                            <p:childTnLst>
                              <p:par>
                                <p:cTn id="80" presetID="2" presetClass="entr" presetSubtype="2" fill="hold" nodeType="after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500" fill="hold"/>
                                        <p:tgtEl>
                                          <p:spTgt spid="37"/>
                                        </p:tgtEl>
                                        <p:attrNameLst>
                                          <p:attrName>ppt_x</p:attrName>
                                        </p:attrNameLst>
                                      </p:cBhvr>
                                      <p:tavLst>
                                        <p:tav tm="0">
                                          <p:val>
                                            <p:strVal val="1+#ppt_w/2"/>
                                          </p:val>
                                        </p:tav>
                                        <p:tav tm="100000">
                                          <p:val>
                                            <p:strVal val="#ppt_x"/>
                                          </p:val>
                                        </p:tav>
                                      </p:tavLst>
                                    </p:anim>
                                    <p:anim calcmode="lin" valueType="num">
                                      <p:cBhvr additive="base">
                                        <p:cTn id="83" dur="500" fill="hold"/>
                                        <p:tgtEl>
                                          <p:spTgt spid="37"/>
                                        </p:tgtEl>
                                        <p:attrNameLst>
                                          <p:attrName>ppt_y</p:attrName>
                                        </p:attrNameLst>
                                      </p:cBhvr>
                                      <p:tavLst>
                                        <p:tav tm="0">
                                          <p:val>
                                            <p:strVal val="#ppt_y"/>
                                          </p:val>
                                        </p:tav>
                                        <p:tav tm="100000">
                                          <p:val>
                                            <p:strVal val="#ppt_y"/>
                                          </p:val>
                                        </p:tav>
                                      </p:tavLst>
                                    </p:anim>
                                  </p:childTnLst>
                                </p:cTn>
                              </p:par>
                              <p:par>
                                <p:cTn id="84" presetID="2" presetClass="entr" presetSubtype="2" fill="hold" nodeType="withEffect">
                                  <p:stCondLst>
                                    <p:cond delay="20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500" fill="hold"/>
                                        <p:tgtEl>
                                          <p:spTgt spid="42"/>
                                        </p:tgtEl>
                                        <p:attrNameLst>
                                          <p:attrName>ppt_x</p:attrName>
                                        </p:attrNameLst>
                                      </p:cBhvr>
                                      <p:tavLst>
                                        <p:tav tm="0">
                                          <p:val>
                                            <p:strVal val="1+#ppt_w/2"/>
                                          </p:val>
                                        </p:tav>
                                        <p:tav tm="100000">
                                          <p:val>
                                            <p:strVal val="#ppt_x"/>
                                          </p:val>
                                        </p:tav>
                                      </p:tavLst>
                                    </p:anim>
                                    <p:anim calcmode="lin" valueType="num">
                                      <p:cBhvr additive="base">
                                        <p:cTn id="87" dur="500" fill="hold"/>
                                        <p:tgtEl>
                                          <p:spTgt spid="42"/>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400"/>
                                  </p:stCondLst>
                                  <p:childTnLst>
                                    <p:set>
                                      <p:cBhvr>
                                        <p:cTn id="89" dur="1" fill="hold">
                                          <p:stCondLst>
                                            <p:cond delay="0"/>
                                          </p:stCondLst>
                                        </p:cTn>
                                        <p:tgtEl>
                                          <p:spTgt spid="27"/>
                                        </p:tgtEl>
                                        <p:attrNameLst>
                                          <p:attrName>style.visibility</p:attrName>
                                        </p:attrNameLst>
                                      </p:cBhvr>
                                      <p:to>
                                        <p:strVal val="visible"/>
                                      </p:to>
                                    </p:set>
                                    <p:anim calcmode="lin" valueType="num">
                                      <p:cBhvr additive="base">
                                        <p:cTn id="90" dur="500" fill="hold"/>
                                        <p:tgtEl>
                                          <p:spTgt spid="27"/>
                                        </p:tgtEl>
                                        <p:attrNameLst>
                                          <p:attrName>ppt_x</p:attrName>
                                        </p:attrNameLst>
                                      </p:cBhvr>
                                      <p:tavLst>
                                        <p:tav tm="0">
                                          <p:val>
                                            <p:strVal val="1+#ppt_w/2"/>
                                          </p:val>
                                        </p:tav>
                                        <p:tav tm="100000">
                                          <p:val>
                                            <p:strVal val="#ppt_x"/>
                                          </p:val>
                                        </p:tav>
                                      </p:tavLst>
                                    </p:anim>
                                    <p:anim calcmode="lin" valueType="num">
                                      <p:cBhvr additive="base">
                                        <p:cTn id="91" dur="500" fill="hold"/>
                                        <p:tgtEl>
                                          <p:spTgt spid="27"/>
                                        </p:tgtEl>
                                        <p:attrNameLst>
                                          <p:attrName>ppt_y</p:attrName>
                                        </p:attrNameLst>
                                      </p:cBhvr>
                                      <p:tavLst>
                                        <p:tav tm="0">
                                          <p:val>
                                            <p:strVal val="#ppt_y"/>
                                          </p:val>
                                        </p:tav>
                                        <p:tav tm="100000">
                                          <p:val>
                                            <p:strVal val="#ppt_y"/>
                                          </p:val>
                                        </p:tav>
                                      </p:tavLst>
                                    </p:anim>
                                  </p:childTnLst>
                                </p:cTn>
                              </p:par>
                            </p:childTnLst>
                          </p:cTn>
                        </p:par>
                        <p:par>
                          <p:cTn id="92" fill="hold">
                            <p:stCondLst>
                              <p:cond delay="4100"/>
                            </p:stCondLst>
                            <p:childTnLst>
                              <p:par>
                                <p:cTn id="93" presetID="2" presetClass="entr" presetSubtype="2" fill="hold" grpId="0" nodeType="afterEffect">
                                  <p:stCondLst>
                                    <p:cond delay="0"/>
                                  </p:stCondLst>
                                  <p:childTnLst>
                                    <p:set>
                                      <p:cBhvr>
                                        <p:cTn id="94" dur="1" fill="hold">
                                          <p:stCondLst>
                                            <p:cond delay="0"/>
                                          </p:stCondLst>
                                        </p:cTn>
                                        <p:tgtEl>
                                          <p:spTgt spid="2"/>
                                        </p:tgtEl>
                                        <p:attrNameLst>
                                          <p:attrName>style.visibility</p:attrName>
                                        </p:attrNameLst>
                                      </p:cBhvr>
                                      <p:to>
                                        <p:strVal val="visible"/>
                                      </p:to>
                                    </p:set>
                                    <p:anim calcmode="lin" valueType="num">
                                      <p:cBhvr additive="base">
                                        <p:cTn id="95" dur="500" fill="hold"/>
                                        <p:tgtEl>
                                          <p:spTgt spid="2"/>
                                        </p:tgtEl>
                                        <p:attrNameLst>
                                          <p:attrName>ppt_x</p:attrName>
                                        </p:attrNameLst>
                                      </p:cBhvr>
                                      <p:tavLst>
                                        <p:tav tm="0">
                                          <p:val>
                                            <p:strVal val="1+#ppt_w/2"/>
                                          </p:val>
                                        </p:tav>
                                        <p:tav tm="100000">
                                          <p:val>
                                            <p:strVal val="#ppt_x"/>
                                          </p:val>
                                        </p:tav>
                                      </p:tavLst>
                                    </p:anim>
                                    <p:anim calcmode="lin" valueType="num">
                                      <p:cBhvr additive="base">
                                        <p:cTn id="96" dur="500" fill="hold"/>
                                        <p:tgtEl>
                                          <p:spTgt spid="2"/>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1+#ppt_w/2"/>
                                          </p:val>
                                        </p:tav>
                                        <p:tav tm="100000">
                                          <p:val>
                                            <p:strVal val="#ppt_x"/>
                                          </p:val>
                                        </p:tav>
                                      </p:tavLst>
                                    </p:anim>
                                    <p:anim calcmode="lin" valueType="num">
                                      <p:cBhvr additive="base">
                                        <p:cTn id="100" dur="500" fill="hold"/>
                                        <p:tgtEl>
                                          <p:spTgt spid="3"/>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fill="hold"/>
                                        <p:tgtEl>
                                          <p:spTgt spid="5"/>
                                        </p:tgtEl>
                                        <p:attrNameLst>
                                          <p:attrName>ppt_x</p:attrName>
                                        </p:attrNameLst>
                                      </p:cBhvr>
                                      <p:tavLst>
                                        <p:tav tm="0">
                                          <p:val>
                                            <p:strVal val="1+#ppt_w/2"/>
                                          </p:val>
                                        </p:tav>
                                        <p:tav tm="100000">
                                          <p:val>
                                            <p:strVal val="#ppt_x"/>
                                          </p:val>
                                        </p:tav>
                                      </p:tavLst>
                                    </p:anim>
                                    <p:anim calcmode="lin" valueType="num">
                                      <p:cBhvr additive="base">
                                        <p:cTn id="104" dur="500" fill="hold"/>
                                        <p:tgtEl>
                                          <p:spTgt spid="5"/>
                                        </p:tgtEl>
                                        <p:attrNameLst>
                                          <p:attrName>ppt_y</p:attrName>
                                        </p:attrNameLst>
                                      </p:cBhvr>
                                      <p:tavLst>
                                        <p:tav tm="0">
                                          <p:val>
                                            <p:strVal val="#ppt_y"/>
                                          </p:val>
                                        </p:tav>
                                        <p:tav tm="100000">
                                          <p:val>
                                            <p:strVal val="#ppt_y"/>
                                          </p:val>
                                        </p:tav>
                                      </p:tavLst>
                                    </p:anim>
                                  </p:childTnLst>
                                </p:cTn>
                              </p:par>
                            </p:childTnLst>
                          </p:cTn>
                        </p:par>
                        <p:par>
                          <p:cTn id="105" fill="hold">
                            <p:stCondLst>
                              <p:cond delay="4600"/>
                            </p:stCondLst>
                            <p:childTnLst>
                              <p:par>
                                <p:cTn id="106" presetID="42" presetClass="entr" presetSubtype="0" fill="hold" grpId="0" nodeType="after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1000"/>
                                        <p:tgtEl>
                                          <p:spTgt spid="6"/>
                                        </p:tgtEl>
                                      </p:cBhvr>
                                    </p:animEffect>
                                    <p:anim calcmode="lin" valueType="num">
                                      <p:cBhvr>
                                        <p:cTn id="109" dur="1000" fill="hold"/>
                                        <p:tgtEl>
                                          <p:spTgt spid="6"/>
                                        </p:tgtEl>
                                        <p:attrNameLst>
                                          <p:attrName>ppt_x</p:attrName>
                                        </p:attrNameLst>
                                      </p:cBhvr>
                                      <p:tavLst>
                                        <p:tav tm="0">
                                          <p:val>
                                            <p:strVal val="#ppt_x"/>
                                          </p:val>
                                        </p:tav>
                                        <p:tav tm="100000">
                                          <p:val>
                                            <p:strVal val="#ppt_x"/>
                                          </p:val>
                                        </p:tav>
                                      </p:tavLst>
                                    </p:anim>
                                    <p:anim calcmode="lin" valueType="num">
                                      <p:cBhvr>
                                        <p:cTn id="110" dur="1000" fill="hold"/>
                                        <p:tgtEl>
                                          <p:spTgt spid="6"/>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fade">
                                      <p:cBhvr>
                                        <p:cTn id="113" dur="1000"/>
                                        <p:tgtEl>
                                          <p:spTgt spid="7"/>
                                        </p:tgtEl>
                                      </p:cBhvr>
                                    </p:animEffect>
                                    <p:anim calcmode="lin" valueType="num">
                                      <p:cBhvr>
                                        <p:cTn id="114" dur="1000" fill="hold"/>
                                        <p:tgtEl>
                                          <p:spTgt spid="7"/>
                                        </p:tgtEl>
                                        <p:attrNameLst>
                                          <p:attrName>ppt_x</p:attrName>
                                        </p:attrNameLst>
                                      </p:cBhvr>
                                      <p:tavLst>
                                        <p:tav tm="0">
                                          <p:val>
                                            <p:strVal val="#ppt_x"/>
                                          </p:val>
                                        </p:tav>
                                        <p:tav tm="100000">
                                          <p:val>
                                            <p:strVal val="#ppt_x"/>
                                          </p:val>
                                        </p:tav>
                                      </p:tavLst>
                                    </p:anim>
                                    <p:anim calcmode="lin" valueType="num">
                                      <p:cBhvr>
                                        <p:cTn id="115" dur="1000" fill="hold"/>
                                        <p:tgtEl>
                                          <p:spTgt spid="7"/>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9"/>
                                        </p:tgtEl>
                                        <p:attrNameLst>
                                          <p:attrName>style.visibility</p:attrName>
                                        </p:attrNameLst>
                                      </p:cBhvr>
                                      <p:to>
                                        <p:strVal val="visible"/>
                                      </p:to>
                                    </p:set>
                                    <p:animEffect transition="in" filter="fade">
                                      <p:cBhvr>
                                        <p:cTn id="118" dur="1000"/>
                                        <p:tgtEl>
                                          <p:spTgt spid="9"/>
                                        </p:tgtEl>
                                      </p:cBhvr>
                                    </p:animEffect>
                                    <p:anim calcmode="lin" valueType="num">
                                      <p:cBhvr>
                                        <p:cTn id="119" dur="1000" fill="hold"/>
                                        <p:tgtEl>
                                          <p:spTgt spid="9"/>
                                        </p:tgtEl>
                                        <p:attrNameLst>
                                          <p:attrName>ppt_x</p:attrName>
                                        </p:attrNameLst>
                                      </p:cBhvr>
                                      <p:tavLst>
                                        <p:tav tm="0">
                                          <p:val>
                                            <p:strVal val="#ppt_x"/>
                                          </p:val>
                                        </p:tav>
                                        <p:tav tm="100000">
                                          <p:val>
                                            <p:strVal val="#ppt_x"/>
                                          </p:val>
                                        </p:tav>
                                      </p:tavLst>
                                    </p:anim>
                                    <p:anim calcmode="lin" valueType="num">
                                      <p:cBhvr>
                                        <p:cTn id="1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animBg="1"/>
      <p:bldP spid="7" grpId="0" animBg="1"/>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燃气意外保险</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TextBox 7"/>
          <p:cNvSpPr txBox="1"/>
          <p:nvPr/>
        </p:nvSpPr>
        <p:spPr>
          <a:xfrm>
            <a:off x="7175328" y="2812409"/>
            <a:ext cx="4104455" cy="4054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3" tIns="34287" rIns="68573" bIns="34287">
            <a:spAutoFit/>
          </a:bodyPr>
          <a:lstStyle>
            <a:defPPr>
              <a:defRPr lang="zh-CN"/>
            </a:defPPr>
            <a:lvl1pPr>
              <a:lnSpc>
                <a:spcPct val="130000"/>
              </a:lnSpc>
              <a:spcAft>
                <a:spcPts val="500"/>
              </a:spcAft>
              <a:defRPr sz="1400">
                <a:latin typeface="微软雅黑" pitchFamily="34" charset="-122"/>
                <a:ea typeface="微软雅黑" pitchFamily="34" charset="-122"/>
              </a:defRPr>
            </a:lvl1pPr>
          </a:lstStyle>
          <a:p>
            <a:r>
              <a:rPr lang="zh-CN" altLang="en-US" dirty="0" smtClean="0">
                <a:solidFill>
                  <a:schemeClr val="tx1">
                    <a:lumMod val="65000"/>
                    <a:lumOff val="35000"/>
                  </a:schemeClr>
                </a:solidFill>
                <a:latin typeface="+mj-ea"/>
                <a:ea typeface="+mj-ea"/>
                <a:sym typeface="微软雅黑" pitchFamily="34" charset="-122"/>
              </a:rPr>
              <a:t>燃气意外保险是我公司开展的一个新兴业务，以往我公司用户从来没有购买燃气意外保险的意识和习惯，认为只要购买了我公司液化气所有责任就应当由我公司承担，所以导致燃气意外保险的初期推广举步为艰。到现在虽然购买人数渐渐有所上升，但销量仍然不尽人意。期间为了提高大家的保险意识，培养大家的购买习惯，在公司内部开展了人人都购燃气意外险的活动，并在银河湾及金鹤园小区并网期间向广大用户推广燃气意外险。这些举措都取得了一定成效，近期又在公司领导的关注下，通过</a:t>
            </a:r>
            <a:r>
              <a:rPr lang="en-US" altLang="zh-CN" dirty="0" smtClean="0">
                <a:solidFill>
                  <a:schemeClr val="tx1">
                    <a:lumMod val="65000"/>
                    <a:lumOff val="35000"/>
                  </a:schemeClr>
                </a:solidFill>
                <a:latin typeface="+mj-ea"/>
                <a:ea typeface="+mj-ea"/>
                <a:sym typeface="微软雅黑" pitchFamily="34" charset="-122"/>
              </a:rPr>
              <a:t>95007</a:t>
            </a:r>
            <a:r>
              <a:rPr lang="zh-CN" altLang="en-US" dirty="0" smtClean="0">
                <a:solidFill>
                  <a:schemeClr val="tx1">
                    <a:lumMod val="65000"/>
                    <a:lumOff val="35000"/>
                  </a:schemeClr>
                </a:solidFill>
                <a:latin typeface="+mj-ea"/>
                <a:ea typeface="+mj-ea"/>
                <a:sym typeface="微软雅黑" pitchFamily="34" charset="-122"/>
              </a:rPr>
              <a:t>客服电话平台进行推广，通过对用户上门安检推广燃气意外险的多种方式，使燃气意外险的销量又上了一个新的台阶。</a:t>
            </a:r>
          </a:p>
          <a:p>
            <a:endParaRPr lang="zh-CN" altLang="en-US" dirty="0">
              <a:solidFill>
                <a:schemeClr val="tx1">
                  <a:lumMod val="50000"/>
                  <a:lumOff val="50000"/>
                </a:schemeClr>
              </a:solidFill>
              <a:latin typeface="+mj-ea"/>
              <a:ea typeface="+mj-ea"/>
              <a:sym typeface="微软雅黑" pitchFamily="34" charset="-122"/>
            </a:endParaRPr>
          </a:p>
        </p:txBody>
      </p:sp>
      <p:pic>
        <p:nvPicPr>
          <p:cNvPr id="28" name="Picture 5" descr="C:\Users\Administrator\Desktop\2.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923166" y="1999435"/>
            <a:ext cx="5960554" cy="342755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grpSp>
        <p:nvGrpSpPr>
          <p:cNvPr id="30" name="组合 29"/>
          <p:cNvGrpSpPr/>
          <p:nvPr/>
        </p:nvGrpSpPr>
        <p:grpSpPr>
          <a:xfrm>
            <a:off x="7466420" y="2209138"/>
            <a:ext cx="2294848" cy="488259"/>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latin typeface="+mj-ea"/>
                <a:ea typeface="+mj-ea"/>
              </a:endParaRPr>
            </a:p>
          </p:txBody>
        </p:sp>
        <p:sp>
          <p:nvSpPr>
            <p:cNvPr id="32" name="圆角矩形 31"/>
            <p:cNvSpPr/>
            <p:nvPr/>
          </p:nvSpPr>
          <p:spPr>
            <a:xfrm>
              <a:off x="4351929" y="1373340"/>
              <a:ext cx="3742171" cy="2584452"/>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latin typeface="+mj-ea"/>
                <a:ea typeface="+mj-ea"/>
              </a:endParaRPr>
            </a:p>
          </p:txBody>
        </p:sp>
      </p:grpSp>
      <p:sp>
        <p:nvSpPr>
          <p:cNvPr id="33" name="TextBox 22"/>
          <p:cNvSpPr txBox="1"/>
          <p:nvPr/>
        </p:nvSpPr>
        <p:spPr>
          <a:xfrm>
            <a:off x="7504005" y="2275414"/>
            <a:ext cx="1210588" cy="400110"/>
          </a:xfrm>
          <a:prstGeom prst="rect">
            <a:avLst/>
          </a:prstGeom>
          <a:noFill/>
        </p:spPr>
        <p:txBody>
          <a:bodyPr wrap="none" rtlCol="0">
            <a:spAutoFit/>
          </a:bodyPr>
          <a:lstStyle>
            <a:defPPr>
              <a:defRPr lang="zh-CN"/>
            </a:defPPr>
            <a:lvl1pPr>
              <a:defRPr sz="2400" b="1">
                <a:solidFill>
                  <a:schemeClr val="tx1">
                    <a:lumMod val="75000"/>
                    <a:lumOff val="25000"/>
                  </a:schemeClr>
                </a:solidFill>
                <a:effectLst>
                  <a:outerShdw blurRad="381000" dist="38100" dir="2700000" algn="tl">
                    <a:srgbClr val="000000">
                      <a:alpha val="20000"/>
                    </a:srgbClr>
                  </a:outerShdw>
                </a:effectLst>
                <a:latin typeface="微软雅黑" pitchFamily="34" charset="-122"/>
                <a:ea typeface="微软雅黑" pitchFamily="34" charset="-122"/>
              </a:defRPr>
            </a:lvl1pPr>
          </a:lstStyle>
          <a:p>
            <a:r>
              <a:rPr lang="zh-CN" altLang="en-US" sz="2000" dirty="0" smtClean="0">
                <a:solidFill>
                  <a:schemeClr val="bg1"/>
                </a:solidFill>
              </a:rPr>
              <a:t>工作内容</a:t>
            </a:r>
            <a:endParaRPr lang="zh-CN" altLang="en-US" sz="2000" dirty="0">
              <a:solidFill>
                <a:schemeClr val="bg1"/>
              </a:solidFill>
            </a:endParaRPr>
          </a:p>
        </p:txBody>
      </p:sp>
      <p:pic>
        <p:nvPicPr>
          <p:cNvPr id="12" name="图片 11" descr="1628613472.jpg"/>
          <p:cNvPicPr>
            <a:picLocks noChangeAspect="1"/>
          </p:cNvPicPr>
          <p:nvPr/>
        </p:nvPicPr>
        <p:blipFill>
          <a:blip r:embed="rId4"/>
          <a:stretch>
            <a:fillRect/>
          </a:stretch>
        </p:blipFill>
        <p:spPr>
          <a:xfrm>
            <a:off x="1555668" y="2244763"/>
            <a:ext cx="4773880" cy="2614581"/>
          </a:xfrm>
          <a:prstGeom prst="rect">
            <a:avLst/>
          </a:prstGeom>
        </p:spPr>
      </p:pic>
    </p:spTree>
    <p:extLst>
      <p:ext uri="{BB962C8B-B14F-4D97-AF65-F5344CB8AC3E}">
        <p14:creationId xmlns:p14="http://schemas.microsoft.com/office/powerpoint/2010/main" xmlns="" val="4224678060"/>
      </p:ext>
    </p:extLst>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randombar(horizontal)">
                                      <p:cBhvr>
                                        <p:cTn id="22" dur="500"/>
                                        <p:tgtEl>
                                          <p:spTgt spid="33"/>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1000"/>
                                        <p:tgtEl>
                                          <p:spTgt spid="26"/>
                                        </p:tgtEl>
                                      </p:cBhvr>
                                    </p:animEffect>
                                    <p:anim calcmode="lin" valueType="num">
                                      <p:cBhvr>
                                        <p:cTn id="27" dur="1000" fill="hold"/>
                                        <p:tgtEl>
                                          <p:spTgt spid="26"/>
                                        </p:tgtEl>
                                        <p:attrNameLst>
                                          <p:attrName>ppt_x</p:attrName>
                                        </p:attrNameLst>
                                      </p:cBhvr>
                                      <p:tavLst>
                                        <p:tav tm="0">
                                          <p:val>
                                            <p:strVal val="#ppt_x"/>
                                          </p:val>
                                        </p:tav>
                                        <p:tav tm="100000">
                                          <p:val>
                                            <p:strVal val="#ppt_x"/>
                                          </p:val>
                                        </p:tav>
                                      </p:tavLst>
                                    </p:anim>
                                    <p:anim calcmode="lin" valueType="num">
                                      <p:cBhvr>
                                        <p:cTn id="2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6" grpId="0"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latin typeface="微软雅黑" pitchFamily="34" charset="-122"/>
              </a:rPr>
              <a:t>燃气意外保险销售数据</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Freeform 7"/>
          <p:cNvSpPr/>
          <p:nvPr/>
        </p:nvSpPr>
        <p:spPr>
          <a:xfrm flipH="1">
            <a:off x="908630" y="2894469"/>
            <a:ext cx="6762830" cy="1633992"/>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noFill/>
          <a:ln w="12700" cap="flat" cmpd="sng" algn="ctr">
            <a:solidFill>
              <a:srgbClr val="0070C0">
                <a:lumMod val="50000"/>
              </a:srgbClr>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a:ea typeface="微软雅黑"/>
            </a:endParaRPr>
          </a:p>
        </p:txBody>
      </p:sp>
      <p:grpSp>
        <p:nvGrpSpPr>
          <p:cNvPr id="7" name="组合 6"/>
          <p:cNvGrpSpPr/>
          <p:nvPr/>
        </p:nvGrpSpPr>
        <p:grpSpPr>
          <a:xfrm>
            <a:off x="9967936" y="3743016"/>
            <a:ext cx="1133096" cy="847308"/>
            <a:chOff x="6054436" y="2405136"/>
            <a:chExt cx="849821" cy="635481"/>
          </a:xfrm>
          <a:effectLst>
            <a:outerShdw blurRad="50800" dist="38100" dir="5400000" algn="t" rotWithShape="0">
              <a:prstClr val="black">
                <a:alpha val="40000"/>
              </a:prstClr>
            </a:outerShdw>
          </a:effectLst>
        </p:grpSpPr>
        <p:sp>
          <p:nvSpPr>
            <p:cNvPr id="8" name="Freeform 133"/>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9" name="Freeform 134"/>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0" name="Freeform 135"/>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1" name="Freeform 107"/>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BF3633">
                <a:alpha val="73000"/>
              </a:srgb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2" name="Freeform 107"/>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BF3633">
                <a:alpha val="73000"/>
              </a:srgb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3" name="Freeform 108"/>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gradFill>
              <a:gsLst>
                <a:gs pos="0">
                  <a:srgbClr val="067FC9"/>
                </a:gs>
                <a:gs pos="100000">
                  <a:srgbClr val="00B2CA"/>
                </a:gs>
              </a:gsLst>
              <a:lin ang="2700000" scaled="1"/>
            </a:gra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4" name="Oval 113"/>
            <p:cNvSpPr>
              <a:spLocks noChangeArrowheads="1"/>
            </p:cNvSpPr>
            <p:nvPr/>
          </p:nvSpPr>
          <p:spPr bwMode="auto">
            <a:xfrm rot="2700000">
              <a:off x="6568043" y="2481147"/>
              <a:ext cx="117123" cy="114085"/>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5" name="Oval 116"/>
            <p:cNvSpPr>
              <a:spLocks noChangeArrowheads="1"/>
            </p:cNvSpPr>
            <p:nvPr/>
          </p:nvSpPr>
          <p:spPr bwMode="auto">
            <a:xfrm rot="2700000">
              <a:off x="6500229" y="2593093"/>
              <a:ext cx="70303" cy="72640"/>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6" name="Oval 119"/>
            <p:cNvSpPr>
              <a:spLocks noChangeArrowheads="1"/>
            </p:cNvSpPr>
            <p:nvPr/>
          </p:nvSpPr>
          <p:spPr bwMode="auto">
            <a:xfrm rot="2700000">
              <a:off x="6447912" y="2674106"/>
              <a:ext cx="43239" cy="42313"/>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7" name="Rectangle 27"/>
            <p:cNvSpPr/>
            <p:nvPr/>
          </p:nvSpPr>
          <p:spPr>
            <a:xfrm rot="2700000">
              <a:off x="6301683" y="2797997"/>
              <a:ext cx="71523" cy="43830"/>
            </a:xfrm>
            <a:prstGeom prst="rect">
              <a:avLst/>
            </a:prstGeom>
            <a:solidFill>
              <a:srgbClr val="EB6949">
                <a:alpha val="73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a:ea typeface="微软雅黑"/>
              </a:endParaRPr>
            </a:p>
          </p:txBody>
        </p:sp>
      </p:grpSp>
      <p:grpSp>
        <p:nvGrpSpPr>
          <p:cNvPr id="18" name="组合 17"/>
          <p:cNvGrpSpPr/>
          <p:nvPr/>
        </p:nvGrpSpPr>
        <p:grpSpPr>
          <a:xfrm>
            <a:off x="3197383" y="3027504"/>
            <a:ext cx="1277514" cy="1277511"/>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a typeface="宋体"/>
              </a:endParaRPr>
            </a:p>
          </p:txBody>
        </p:sp>
        <p:sp>
          <p:nvSpPr>
            <p:cNvPr id="21" name="椭圆 2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ea typeface="宋体"/>
              </a:endParaRPr>
            </a:p>
          </p:txBody>
        </p:sp>
      </p:grpSp>
      <p:sp>
        <p:nvSpPr>
          <p:cNvPr id="25" name="Freeform 50"/>
          <p:cNvSpPr>
            <a:spLocks noEditPoints="1"/>
          </p:cNvSpPr>
          <p:nvPr/>
        </p:nvSpPr>
        <p:spPr bwMode="auto">
          <a:xfrm>
            <a:off x="801792" y="4643420"/>
            <a:ext cx="349097" cy="439700"/>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gradFill>
            <a:gsLst>
              <a:gs pos="0">
                <a:srgbClr val="067FC9"/>
              </a:gs>
              <a:gs pos="100000">
                <a:srgbClr val="00B2CA"/>
              </a:gs>
            </a:gsLst>
            <a:lin ang="2700000" scaled="1"/>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endParaRPr>
          </a:p>
        </p:txBody>
      </p:sp>
      <p:sp>
        <p:nvSpPr>
          <p:cNvPr id="26" name="Freeform 48"/>
          <p:cNvSpPr>
            <a:spLocks noEditPoints="1"/>
          </p:cNvSpPr>
          <p:nvPr/>
        </p:nvSpPr>
        <p:spPr bwMode="auto">
          <a:xfrm>
            <a:off x="1579090" y="3319751"/>
            <a:ext cx="322833" cy="47237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gradFill>
            <a:gsLst>
              <a:gs pos="0">
                <a:srgbClr val="067FC9"/>
              </a:gs>
              <a:gs pos="100000">
                <a:srgbClr val="00B2CA"/>
              </a:gs>
            </a:gsLst>
            <a:lin ang="2700000" scaled="1"/>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endParaRPr>
          </a:p>
        </p:txBody>
      </p:sp>
      <p:grpSp>
        <p:nvGrpSpPr>
          <p:cNvPr id="27" name="Group 18"/>
          <p:cNvGrpSpPr/>
          <p:nvPr/>
        </p:nvGrpSpPr>
        <p:grpSpPr>
          <a:xfrm>
            <a:off x="9905381" y="4242861"/>
            <a:ext cx="416357" cy="416357"/>
            <a:chOff x="6350" y="4763"/>
            <a:chExt cx="492125" cy="492125"/>
          </a:xfrm>
          <a:gradFill>
            <a:gsLst>
              <a:gs pos="0">
                <a:srgbClr val="067FC9"/>
              </a:gs>
              <a:gs pos="100000">
                <a:srgbClr val="00B2CA"/>
              </a:gs>
            </a:gsLst>
            <a:lin ang="2700000" scaled="1"/>
          </a:gradFill>
        </p:grpSpPr>
        <p:sp>
          <p:nvSpPr>
            <p:cNvPr id="2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2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3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grpSp>
      <p:sp>
        <p:nvSpPr>
          <p:cNvPr id="31" name="TextBox 26"/>
          <p:cNvSpPr txBox="1"/>
          <p:nvPr/>
        </p:nvSpPr>
        <p:spPr>
          <a:xfrm>
            <a:off x="123898" y="5157782"/>
            <a:ext cx="1324291"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燃气意外险销售数量为</a:t>
            </a:r>
            <a:r>
              <a:rPr lang="en-US" altLang="zh-CN" sz="1400" kern="0" dirty="0" smtClean="0">
                <a:solidFill>
                  <a:prstClr val="black">
                    <a:lumMod val="85000"/>
                    <a:lumOff val="15000"/>
                  </a:prstClr>
                </a:solidFill>
                <a:latin typeface="微软雅黑" pitchFamily="34" charset="-122"/>
              </a:rPr>
              <a:t>131</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3380.00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
        <p:nvSpPr>
          <p:cNvPr id="32" name="TextBox 27"/>
          <p:cNvSpPr txBox="1"/>
          <p:nvPr/>
        </p:nvSpPr>
        <p:spPr>
          <a:xfrm>
            <a:off x="1437196" y="5157782"/>
            <a:ext cx="1483568" cy="1212664"/>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银河湾并网期间</a:t>
            </a:r>
            <a:endParaRPr lang="en-US" altLang="zh-CN" sz="1400" kern="0" dirty="0" smtClean="0">
              <a:solidFill>
                <a:prstClr val="black">
                  <a:lumMod val="85000"/>
                  <a:lumOff val="15000"/>
                </a:prstClr>
              </a:solidFill>
              <a:latin typeface="微软雅黑" pitchFamily="34" charset="-122"/>
            </a:endParaRPr>
          </a:p>
          <a:p>
            <a:pPr defTabSz="1219170">
              <a:lnSpc>
                <a:spcPct val="130000"/>
              </a:lnSpc>
              <a:defRPr/>
            </a:pPr>
            <a:r>
              <a:rPr lang="zh-CN" altLang="en-US" sz="1400" kern="0" dirty="0" smtClean="0">
                <a:solidFill>
                  <a:prstClr val="black">
                    <a:lumMod val="85000"/>
                    <a:lumOff val="15000"/>
                  </a:prstClr>
                </a:solidFill>
                <a:latin typeface="微软雅黑" pitchFamily="34" charset="-122"/>
              </a:rPr>
              <a:t>销售数量为</a:t>
            </a:r>
            <a:r>
              <a:rPr lang="en-US" altLang="zh-CN" sz="1400" kern="0" dirty="0" smtClean="0">
                <a:solidFill>
                  <a:prstClr val="black">
                    <a:lumMod val="85000"/>
                    <a:lumOff val="15000"/>
                  </a:prstClr>
                </a:solidFill>
                <a:latin typeface="微软雅黑" pitchFamily="34" charset="-122"/>
              </a:rPr>
              <a:t>338</a:t>
            </a:r>
          </a:p>
          <a:p>
            <a:pPr defTabSz="1219170">
              <a:lnSpc>
                <a:spcPct val="130000"/>
              </a:lnSpc>
              <a:defRPr/>
            </a:pPr>
            <a:r>
              <a:rPr lang="zh-CN" altLang="en-US" sz="1400" kern="0" dirty="0" smtClean="0">
                <a:solidFill>
                  <a:prstClr val="black">
                    <a:lumMod val="85000"/>
                    <a:lumOff val="15000"/>
                  </a:prstClr>
                </a:solidFill>
                <a:latin typeface="微软雅黑" pitchFamily="34" charset="-122"/>
              </a:rPr>
              <a:t>个，销售金额为</a:t>
            </a:r>
            <a:endParaRPr lang="en-US" altLang="zh-CN" sz="1400" kern="0" dirty="0" smtClean="0">
              <a:solidFill>
                <a:prstClr val="black">
                  <a:lumMod val="85000"/>
                  <a:lumOff val="15000"/>
                </a:prstClr>
              </a:solidFill>
              <a:latin typeface="微软雅黑" pitchFamily="34" charset="-122"/>
            </a:endParaRPr>
          </a:p>
          <a:p>
            <a:pPr defTabSz="1219170">
              <a:lnSpc>
                <a:spcPct val="130000"/>
              </a:lnSpc>
              <a:defRPr/>
            </a:pPr>
            <a:r>
              <a:rPr lang="zh-CN" altLang="en-US" sz="1400" kern="0" dirty="0" smtClean="0">
                <a:solidFill>
                  <a:prstClr val="black">
                    <a:lumMod val="85000"/>
                    <a:lumOff val="15000"/>
                  </a:prstClr>
                </a:solidFill>
                <a:latin typeface="微软雅黑" pitchFamily="34" charset="-122"/>
              </a:rPr>
              <a:t>：</a:t>
            </a:r>
            <a:r>
              <a:rPr lang="en-US" altLang="zh-CN" sz="1400" kern="0" dirty="0" smtClean="0">
                <a:solidFill>
                  <a:prstClr val="black">
                    <a:lumMod val="85000"/>
                    <a:lumOff val="15000"/>
                  </a:prstClr>
                </a:solidFill>
                <a:latin typeface="微软雅黑" pitchFamily="34" charset="-122"/>
              </a:rPr>
              <a:t>7120.00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
        <p:nvSpPr>
          <p:cNvPr id="34" name="TextBox 29"/>
          <p:cNvSpPr txBox="1"/>
          <p:nvPr/>
        </p:nvSpPr>
        <p:spPr>
          <a:xfrm>
            <a:off x="8918100" y="4852705"/>
            <a:ext cx="2554499" cy="932587"/>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从</a:t>
            </a:r>
            <a:r>
              <a:rPr lang="en-US" altLang="zh-CN" sz="1400" kern="0" dirty="0" smtClean="0">
                <a:solidFill>
                  <a:prstClr val="black">
                    <a:lumMod val="85000"/>
                    <a:lumOff val="15000"/>
                  </a:prstClr>
                </a:solidFill>
                <a:latin typeface="微软雅黑" pitchFamily="34" charset="-122"/>
              </a:rPr>
              <a:t>3</a:t>
            </a:r>
            <a:r>
              <a:rPr lang="zh-CN" altLang="en-US" sz="1400" kern="0" dirty="0" smtClean="0">
                <a:solidFill>
                  <a:prstClr val="black">
                    <a:lumMod val="85000"/>
                    <a:lumOff val="15000"/>
                  </a:prstClr>
                </a:solidFill>
                <a:latin typeface="微软雅黑" pitchFamily="34" charset="-122"/>
              </a:rPr>
              <a:t>月到</a:t>
            </a:r>
            <a:r>
              <a:rPr lang="en-US" altLang="zh-CN" sz="1400" kern="0" dirty="0" smtClean="0">
                <a:solidFill>
                  <a:prstClr val="black">
                    <a:lumMod val="85000"/>
                    <a:lumOff val="15000"/>
                  </a:prstClr>
                </a:solidFill>
                <a:latin typeface="微软雅黑" pitchFamily="34" charset="-122"/>
              </a:rPr>
              <a:t>11</a:t>
            </a:r>
            <a:r>
              <a:rPr lang="zh-CN" altLang="en-US" sz="1400" kern="0" dirty="0" smtClean="0">
                <a:solidFill>
                  <a:prstClr val="black">
                    <a:lumMod val="85000"/>
                    <a:lumOff val="15000"/>
                  </a:prstClr>
                </a:solidFill>
                <a:latin typeface="微软雅黑" pitchFamily="34" charset="-122"/>
              </a:rPr>
              <a:t>月合计销售燃气意外险总数量为：</a:t>
            </a:r>
            <a:r>
              <a:rPr lang="en-US" altLang="zh-CN" sz="1400" kern="0" dirty="0" smtClean="0">
                <a:solidFill>
                  <a:prstClr val="black">
                    <a:lumMod val="85000"/>
                    <a:lumOff val="15000"/>
                  </a:prstClr>
                </a:solidFill>
                <a:latin typeface="微软雅黑" pitchFamily="34" charset="-122"/>
              </a:rPr>
              <a:t>6030</a:t>
            </a:r>
            <a:r>
              <a:rPr lang="zh-CN" altLang="en-US" sz="1400" kern="0" dirty="0" smtClean="0">
                <a:solidFill>
                  <a:prstClr val="black">
                    <a:lumMod val="85000"/>
                    <a:lumOff val="15000"/>
                  </a:prstClr>
                </a:solidFill>
                <a:latin typeface="微软雅黑" pitchFamily="34" charset="-122"/>
              </a:rPr>
              <a:t>个，总金额：</a:t>
            </a:r>
            <a:r>
              <a:rPr lang="en-US" altLang="zh-CN" sz="1400" kern="0" dirty="0" smtClean="0">
                <a:solidFill>
                  <a:prstClr val="black">
                    <a:lumMod val="85000"/>
                    <a:lumOff val="15000"/>
                  </a:prstClr>
                </a:solidFill>
                <a:latin typeface="微软雅黑" pitchFamily="34" charset="-122"/>
              </a:rPr>
              <a:t>148260.00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35" name="组合 34"/>
          <p:cNvGrpSpPr/>
          <p:nvPr/>
        </p:nvGrpSpPr>
        <p:grpSpPr>
          <a:xfrm>
            <a:off x="1261519" y="3612282"/>
            <a:ext cx="1079115" cy="1079115"/>
            <a:chOff x="4677858" y="2649672"/>
            <a:chExt cx="809336" cy="809336"/>
          </a:xfrm>
          <a:solidFill>
            <a:srgbClr val="0070C0"/>
          </a:solidFill>
        </p:grpSpPr>
        <p:sp>
          <p:nvSpPr>
            <p:cNvPr id="36" name="椭圆 35"/>
            <p:cNvSpPr/>
            <p:nvPr/>
          </p:nvSpPr>
          <p:spPr>
            <a:xfrm>
              <a:off x="4677858" y="2649672"/>
              <a:ext cx="809336" cy="809336"/>
            </a:xfrm>
            <a:prstGeom prst="ellipse">
              <a:avLst/>
            </a:prstGeom>
            <a:solidFill>
              <a:schemeClr val="bg1">
                <a:lumMod val="95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37" name="椭圆 36"/>
            <p:cNvSpPr/>
            <p:nvPr/>
          </p:nvSpPr>
          <p:spPr>
            <a:xfrm>
              <a:off x="4699124" y="2676239"/>
              <a:ext cx="766804" cy="766800"/>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grpSp>
        <p:nvGrpSpPr>
          <p:cNvPr id="38" name="组合 37"/>
          <p:cNvGrpSpPr/>
          <p:nvPr/>
        </p:nvGrpSpPr>
        <p:grpSpPr>
          <a:xfrm>
            <a:off x="389845" y="3673681"/>
            <a:ext cx="1079115" cy="1079115"/>
            <a:chOff x="4677858" y="2649672"/>
            <a:chExt cx="809336" cy="809336"/>
          </a:xfrm>
          <a:solidFill>
            <a:srgbClr val="0070C0"/>
          </a:solidFill>
        </p:grpSpPr>
        <p:sp>
          <p:nvSpPr>
            <p:cNvPr id="39" name="椭圆 38"/>
            <p:cNvSpPr/>
            <p:nvPr/>
          </p:nvSpPr>
          <p:spPr>
            <a:xfrm>
              <a:off x="4677858" y="2649672"/>
              <a:ext cx="809336" cy="809336"/>
            </a:xfrm>
            <a:prstGeom prst="ellipse">
              <a:avLst/>
            </a:prstGeom>
            <a:solidFill>
              <a:schemeClr val="bg1"/>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40" name="椭圆 39"/>
            <p:cNvSpPr/>
            <p:nvPr/>
          </p:nvSpPr>
          <p:spPr>
            <a:xfrm>
              <a:off x="4693437" y="2670552"/>
              <a:ext cx="778179" cy="778174"/>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pic>
        <p:nvPicPr>
          <p:cNvPr id="41" name="Picture 2" descr="C:\Users\Administrator\Desktop\微立体创业计划\001.png"/>
          <p:cNvPicPr>
            <a:picLocks noChangeAspect="1" noChangeArrowheads="1"/>
          </p:cNvPicPr>
          <p:nvPr/>
        </p:nvPicPr>
        <p:blipFill>
          <a:blip r:embed="rId3" cstate="email">
            <a:extLst>
              <a:ext uri="{BEBA8EAE-BF5A-486C-A8C5-ECC9F3942E4B}">
                <a14:imgProps xmlns:a14="http://schemas.microsoft.com/office/drawing/2010/main" xmlns="">
                  <a14:imgLayer r:embed="rId4">
                    <a14:imgEffect>
                      <a14:brightnessContrast bright="-3000"/>
                    </a14:imgEffect>
                  </a14:imgLayer>
                </a14:imgProps>
              </a:ext>
              <a:ext uri="{28A0092B-C50C-407E-A947-70E740481C1C}">
                <a14:useLocalDpi xmlns:a14="http://schemas.microsoft.com/office/drawing/2010/main" xmlns=""/>
              </a:ext>
            </a:extLst>
          </a:blip>
          <a:srcRect/>
          <a:stretch>
            <a:fillRect/>
          </a:stretch>
        </p:blipFill>
        <p:spPr bwMode="auto">
          <a:xfrm>
            <a:off x="8840260" y="1601262"/>
            <a:ext cx="2385979" cy="2385977"/>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42" name="Picture 3" descr="C:\Users\Administrator\Desktop\微立体创业计划\002.png"/>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9002764" y="1277384"/>
            <a:ext cx="2705311" cy="270531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xmlns="">
                <a:solidFill>
                  <a:srgbClr val="FFFFFF"/>
                </a:solidFill>
              </a14:hiddenFill>
            </a:ext>
          </a:extLst>
        </p:spPr>
      </p:pic>
      <p:sp>
        <p:nvSpPr>
          <p:cNvPr id="43" name="矩形 42"/>
          <p:cNvSpPr/>
          <p:nvPr/>
        </p:nvSpPr>
        <p:spPr>
          <a:xfrm>
            <a:off x="9648396" y="2317392"/>
            <a:ext cx="1452636" cy="535545"/>
          </a:xfrm>
          <a:prstGeom prst="rect">
            <a:avLst/>
          </a:prstGeom>
        </p:spPr>
        <p:txBody>
          <a:bodyPr wrap="square" lIns="91452" tIns="45727" rIns="91452" bIns="45727">
            <a:spAutoFit/>
          </a:bodyPr>
          <a:lstStyle/>
          <a:p>
            <a:pPr fontAlgn="base">
              <a:lnSpc>
                <a:spcPct val="120000"/>
              </a:lnSpc>
              <a:spcBef>
                <a:spcPct val="0"/>
              </a:spcBef>
              <a:spcAft>
                <a:spcPct val="0"/>
              </a:spcAft>
            </a:pPr>
            <a:r>
              <a:rPr lang="zh-CN" altLang="en-US" dirty="0" smtClean="0">
                <a:solidFill>
                  <a:prstClr val="black">
                    <a:lumMod val="65000"/>
                    <a:lumOff val="35000"/>
                  </a:prstClr>
                </a:solidFill>
                <a:latin typeface="微软雅黑" pitchFamily="34" charset="-122"/>
              </a:rPr>
              <a:t>完成概述</a:t>
            </a:r>
            <a:endParaRPr lang="zh-CN" altLang="en-US" dirty="0">
              <a:solidFill>
                <a:prstClr val="black">
                  <a:lumMod val="65000"/>
                  <a:lumOff val="35000"/>
                </a:prstClr>
              </a:solidFill>
              <a:latin typeface="微软雅黑" pitchFamily="34" charset="-122"/>
            </a:endParaRPr>
          </a:p>
        </p:txBody>
      </p:sp>
      <p:sp>
        <p:nvSpPr>
          <p:cNvPr id="44" name="TextBox 51"/>
          <p:cNvSpPr txBox="1"/>
          <p:nvPr/>
        </p:nvSpPr>
        <p:spPr>
          <a:xfrm>
            <a:off x="625192" y="3892171"/>
            <a:ext cx="699099" cy="461670"/>
          </a:xfrm>
          <a:prstGeom prst="rect">
            <a:avLst/>
          </a:prstGeom>
          <a:noFill/>
        </p:spPr>
        <p:txBody>
          <a:bodyPr wrap="square" rtlCol="0">
            <a:spAutoFit/>
          </a:bodyPr>
          <a:lstStyle/>
          <a:p>
            <a:r>
              <a:rPr lang="en-US" altLang="zh-CN" dirty="0" smtClean="0">
                <a:solidFill>
                  <a:srgbClr val="FF0000"/>
                </a:solidFill>
                <a:latin typeface="+mj-ea"/>
                <a:ea typeface="+mj-ea"/>
              </a:rPr>
              <a:t>3</a:t>
            </a:r>
            <a:r>
              <a:rPr lang="zh-CN" altLang="en-US" dirty="0" smtClean="0">
                <a:solidFill>
                  <a:srgbClr val="FF0000"/>
                </a:solidFill>
                <a:latin typeface="+mj-ea"/>
                <a:ea typeface="+mj-ea"/>
              </a:rPr>
              <a:t>月</a:t>
            </a:r>
            <a:endParaRPr lang="zh-CN" altLang="en-US" dirty="0">
              <a:solidFill>
                <a:srgbClr val="FF0000"/>
              </a:solidFill>
              <a:latin typeface="+mj-ea"/>
              <a:ea typeface="+mj-ea"/>
            </a:endParaRPr>
          </a:p>
        </p:txBody>
      </p:sp>
      <p:sp>
        <p:nvSpPr>
          <p:cNvPr id="45" name="TextBox 51"/>
          <p:cNvSpPr txBox="1"/>
          <p:nvPr/>
        </p:nvSpPr>
        <p:spPr>
          <a:xfrm>
            <a:off x="1479881" y="3897998"/>
            <a:ext cx="699099" cy="461665"/>
          </a:xfrm>
          <a:prstGeom prst="rect">
            <a:avLst/>
          </a:prstGeom>
          <a:noFill/>
        </p:spPr>
        <p:txBody>
          <a:bodyPr wrap="square" rtlCol="0">
            <a:spAutoFit/>
          </a:bodyPr>
          <a:lstStyle/>
          <a:p>
            <a:r>
              <a:rPr lang="en-US" altLang="zh-CN" dirty="0" smtClean="0">
                <a:solidFill>
                  <a:srgbClr val="FFC000"/>
                </a:solidFill>
                <a:latin typeface="+mj-ea"/>
                <a:ea typeface="+mj-ea"/>
              </a:rPr>
              <a:t>4</a:t>
            </a:r>
            <a:r>
              <a:rPr lang="zh-CN" altLang="en-US" dirty="0" smtClean="0">
                <a:solidFill>
                  <a:srgbClr val="FFC000"/>
                </a:solidFill>
                <a:latin typeface="+mj-ea"/>
                <a:ea typeface="+mj-ea"/>
              </a:rPr>
              <a:t>月</a:t>
            </a:r>
            <a:endParaRPr lang="zh-CN" altLang="en-US" dirty="0">
              <a:solidFill>
                <a:srgbClr val="FFC000"/>
              </a:solidFill>
              <a:latin typeface="+mj-ea"/>
              <a:ea typeface="+mj-ea"/>
            </a:endParaRPr>
          </a:p>
        </p:txBody>
      </p:sp>
      <p:sp>
        <p:nvSpPr>
          <p:cNvPr id="47" name="TextBox 27"/>
          <p:cNvSpPr txBox="1"/>
          <p:nvPr/>
        </p:nvSpPr>
        <p:spPr>
          <a:xfrm>
            <a:off x="1817807" y="1851098"/>
            <a:ext cx="1846113" cy="932587"/>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公司内部推广销售数量为</a:t>
            </a:r>
            <a:r>
              <a:rPr lang="en-US" altLang="zh-CN" sz="1400" kern="0" dirty="0" smtClean="0">
                <a:solidFill>
                  <a:prstClr val="black">
                    <a:lumMod val="85000"/>
                    <a:lumOff val="15000"/>
                  </a:prstClr>
                </a:solidFill>
                <a:latin typeface="微软雅黑" pitchFamily="34" charset="-122"/>
              </a:rPr>
              <a:t>418</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15880.00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48" name="组合 47"/>
          <p:cNvGrpSpPr/>
          <p:nvPr/>
        </p:nvGrpSpPr>
        <p:grpSpPr>
          <a:xfrm>
            <a:off x="2178980" y="3346539"/>
            <a:ext cx="1079115" cy="1079115"/>
            <a:chOff x="4677858" y="2649672"/>
            <a:chExt cx="809336" cy="809336"/>
          </a:xfrm>
          <a:solidFill>
            <a:srgbClr val="0070C0"/>
          </a:solidFill>
        </p:grpSpPr>
        <p:sp>
          <p:nvSpPr>
            <p:cNvPr id="49" name="椭圆 48"/>
            <p:cNvSpPr/>
            <p:nvPr/>
          </p:nvSpPr>
          <p:spPr>
            <a:xfrm>
              <a:off x="4677858" y="2649672"/>
              <a:ext cx="809336" cy="809336"/>
            </a:xfrm>
            <a:prstGeom prst="ellipse">
              <a:avLst/>
            </a:prstGeom>
            <a:solidFill>
              <a:schemeClr val="bg1">
                <a:lumMod val="95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50" name="椭圆 49"/>
            <p:cNvSpPr/>
            <p:nvPr/>
          </p:nvSpPr>
          <p:spPr>
            <a:xfrm>
              <a:off x="4699124" y="2676239"/>
              <a:ext cx="766804" cy="766800"/>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sp>
        <p:nvSpPr>
          <p:cNvPr id="51" name="TextBox 51"/>
          <p:cNvSpPr txBox="1"/>
          <p:nvPr/>
        </p:nvSpPr>
        <p:spPr>
          <a:xfrm>
            <a:off x="2331477" y="3625406"/>
            <a:ext cx="699099" cy="461665"/>
          </a:xfrm>
          <a:prstGeom prst="rect">
            <a:avLst/>
          </a:prstGeom>
          <a:noFill/>
        </p:spPr>
        <p:txBody>
          <a:bodyPr wrap="square" rtlCol="0">
            <a:spAutoFit/>
          </a:bodyPr>
          <a:lstStyle/>
          <a:p>
            <a:r>
              <a:rPr lang="en-US" altLang="zh-CN" dirty="0" smtClean="0">
                <a:solidFill>
                  <a:srgbClr val="92D050"/>
                </a:solidFill>
                <a:latin typeface="+mj-ea"/>
                <a:ea typeface="+mj-ea"/>
              </a:rPr>
              <a:t>5</a:t>
            </a:r>
            <a:r>
              <a:rPr lang="zh-CN" altLang="en-US" dirty="0" smtClean="0">
                <a:solidFill>
                  <a:srgbClr val="92D050"/>
                </a:solidFill>
                <a:latin typeface="+mj-ea"/>
                <a:ea typeface="+mj-ea"/>
              </a:rPr>
              <a:t>月</a:t>
            </a:r>
            <a:endParaRPr lang="zh-CN" altLang="en-US" dirty="0">
              <a:solidFill>
                <a:srgbClr val="92D050"/>
              </a:solidFill>
              <a:latin typeface="+mj-ea"/>
              <a:ea typeface="+mj-ea"/>
            </a:endParaRPr>
          </a:p>
        </p:txBody>
      </p:sp>
      <p:sp>
        <p:nvSpPr>
          <p:cNvPr id="52" name="TextBox 51"/>
          <p:cNvSpPr txBox="1"/>
          <p:nvPr/>
        </p:nvSpPr>
        <p:spPr>
          <a:xfrm>
            <a:off x="3476901" y="3473354"/>
            <a:ext cx="699099" cy="461665"/>
          </a:xfrm>
          <a:prstGeom prst="rect">
            <a:avLst/>
          </a:prstGeom>
          <a:noFill/>
        </p:spPr>
        <p:txBody>
          <a:bodyPr wrap="square" rtlCol="0">
            <a:spAutoFit/>
          </a:bodyPr>
          <a:lstStyle/>
          <a:p>
            <a:r>
              <a:rPr lang="en-US" altLang="zh-CN" dirty="0" smtClean="0">
                <a:solidFill>
                  <a:srgbClr val="7030A0"/>
                </a:solidFill>
                <a:latin typeface="+mj-ea"/>
                <a:ea typeface="+mj-ea"/>
              </a:rPr>
              <a:t>6</a:t>
            </a:r>
            <a:r>
              <a:rPr lang="zh-CN" altLang="en-US" dirty="0" smtClean="0">
                <a:solidFill>
                  <a:srgbClr val="7030A0"/>
                </a:solidFill>
                <a:latin typeface="+mj-ea"/>
                <a:ea typeface="+mj-ea"/>
              </a:rPr>
              <a:t>月</a:t>
            </a:r>
            <a:endParaRPr lang="zh-CN" altLang="en-US" dirty="0">
              <a:solidFill>
                <a:srgbClr val="7030A0"/>
              </a:solidFill>
              <a:latin typeface="+mj-ea"/>
              <a:ea typeface="+mj-ea"/>
            </a:endParaRPr>
          </a:p>
        </p:txBody>
      </p:sp>
      <p:sp>
        <p:nvSpPr>
          <p:cNvPr id="53" name="TextBox 27"/>
          <p:cNvSpPr txBox="1"/>
          <p:nvPr/>
        </p:nvSpPr>
        <p:spPr>
          <a:xfrm>
            <a:off x="3071575" y="4877705"/>
            <a:ext cx="1532330"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通过</a:t>
            </a:r>
            <a:r>
              <a:rPr lang="en-US" altLang="zh-CN" sz="1400" kern="0" dirty="0" smtClean="0">
                <a:solidFill>
                  <a:prstClr val="black">
                    <a:lumMod val="85000"/>
                    <a:lumOff val="15000"/>
                  </a:prstClr>
                </a:solidFill>
                <a:latin typeface="微软雅黑" pitchFamily="34" charset="-122"/>
              </a:rPr>
              <a:t>95007</a:t>
            </a:r>
            <a:r>
              <a:rPr lang="zh-CN" altLang="en-US" sz="1400" kern="0" dirty="0" smtClean="0">
                <a:solidFill>
                  <a:prstClr val="black">
                    <a:lumMod val="85000"/>
                    <a:lumOff val="15000"/>
                  </a:prstClr>
                </a:solidFill>
                <a:latin typeface="微软雅黑" pitchFamily="34" charset="-122"/>
              </a:rPr>
              <a:t>平台推广销售数量</a:t>
            </a:r>
            <a:r>
              <a:rPr lang="en-US" altLang="zh-CN" sz="1400" kern="0" dirty="0" smtClean="0">
                <a:solidFill>
                  <a:prstClr val="black">
                    <a:lumMod val="85000"/>
                    <a:lumOff val="15000"/>
                  </a:prstClr>
                </a:solidFill>
                <a:latin typeface="微软雅黑" pitchFamily="34" charset="-122"/>
              </a:rPr>
              <a:t>1496</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34340.00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54" name="Group 18"/>
          <p:cNvGrpSpPr/>
          <p:nvPr/>
        </p:nvGrpSpPr>
        <p:grpSpPr>
          <a:xfrm>
            <a:off x="3421383" y="2721268"/>
            <a:ext cx="416357" cy="416357"/>
            <a:chOff x="6350" y="4763"/>
            <a:chExt cx="492125" cy="492125"/>
          </a:xfrm>
          <a:gradFill>
            <a:gsLst>
              <a:gs pos="0">
                <a:srgbClr val="067FC9"/>
              </a:gs>
              <a:gs pos="100000">
                <a:srgbClr val="00B2CA"/>
              </a:gs>
            </a:gsLst>
            <a:lin ang="2700000" scaled="1"/>
          </a:gradFill>
        </p:grpSpPr>
        <p:sp>
          <p:nvSpPr>
            <p:cNvPr id="5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5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5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grpSp>
      <p:grpSp>
        <p:nvGrpSpPr>
          <p:cNvPr id="61" name="Group 18"/>
          <p:cNvGrpSpPr/>
          <p:nvPr/>
        </p:nvGrpSpPr>
        <p:grpSpPr>
          <a:xfrm>
            <a:off x="2480304" y="4363201"/>
            <a:ext cx="416357" cy="416357"/>
            <a:chOff x="6350" y="4763"/>
            <a:chExt cx="492125" cy="492125"/>
          </a:xfrm>
          <a:gradFill>
            <a:gsLst>
              <a:gs pos="0">
                <a:srgbClr val="067FC9"/>
              </a:gs>
              <a:gs pos="100000">
                <a:srgbClr val="00B2CA"/>
              </a:gs>
            </a:gsLst>
            <a:lin ang="2700000" scaled="1"/>
          </a:gradFill>
        </p:grpSpPr>
        <p:sp>
          <p:nvSpPr>
            <p:cNvPr id="62"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63"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64"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grpSp>
      <p:grpSp>
        <p:nvGrpSpPr>
          <p:cNvPr id="65" name="Group 30"/>
          <p:cNvGrpSpPr/>
          <p:nvPr/>
        </p:nvGrpSpPr>
        <p:grpSpPr>
          <a:xfrm>
            <a:off x="4828483" y="3432158"/>
            <a:ext cx="423143" cy="371105"/>
            <a:chOff x="3175" y="-1587"/>
            <a:chExt cx="490538" cy="430212"/>
          </a:xfrm>
          <a:gradFill>
            <a:gsLst>
              <a:gs pos="0">
                <a:srgbClr val="067FC9"/>
              </a:gs>
              <a:gs pos="100000">
                <a:srgbClr val="00B2CA"/>
              </a:gs>
            </a:gsLst>
            <a:lin ang="2700000" scaled="1"/>
          </a:gradFill>
        </p:grpSpPr>
        <p:sp>
          <p:nvSpPr>
            <p:cNvPr id="66"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sp>
          <p:nvSpPr>
            <p:cNvPr id="67"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grpSp>
      <p:grpSp>
        <p:nvGrpSpPr>
          <p:cNvPr id="68" name="Group 30"/>
          <p:cNvGrpSpPr/>
          <p:nvPr/>
        </p:nvGrpSpPr>
        <p:grpSpPr>
          <a:xfrm>
            <a:off x="4409879" y="3650181"/>
            <a:ext cx="423143" cy="371105"/>
            <a:chOff x="3175" y="-1587"/>
            <a:chExt cx="490538" cy="430212"/>
          </a:xfrm>
          <a:gradFill>
            <a:gsLst>
              <a:gs pos="0">
                <a:srgbClr val="067FC9"/>
              </a:gs>
              <a:gs pos="100000">
                <a:srgbClr val="00B2CA"/>
              </a:gs>
            </a:gsLst>
            <a:lin ang="2700000" scaled="1"/>
          </a:gradFill>
        </p:grpSpPr>
        <p:sp>
          <p:nvSpPr>
            <p:cNvPr id="69"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sp>
          <p:nvSpPr>
            <p:cNvPr id="70"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grpSp>
      <p:grpSp>
        <p:nvGrpSpPr>
          <p:cNvPr id="71" name="组合 70"/>
          <p:cNvGrpSpPr/>
          <p:nvPr/>
        </p:nvGrpSpPr>
        <p:grpSpPr>
          <a:xfrm>
            <a:off x="4043036" y="2469109"/>
            <a:ext cx="1277514" cy="1277511"/>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a typeface="宋体"/>
              </a:endParaRPr>
            </a:p>
          </p:txBody>
        </p:sp>
        <p:sp>
          <p:nvSpPr>
            <p:cNvPr id="73" name="椭圆 7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ea typeface="宋体"/>
              </a:endParaRPr>
            </a:p>
          </p:txBody>
        </p:sp>
      </p:grpSp>
      <p:sp>
        <p:nvSpPr>
          <p:cNvPr id="74" name="TextBox 73"/>
          <p:cNvSpPr txBox="1"/>
          <p:nvPr/>
        </p:nvSpPr>
        <p:spPr>
          <a:xfrm>
            <a:off x="4322556" y="2914959"/>
            <a:ext cx="699099" cy="461665"/>
          </a:xfrm>
          <a:prstGeom prst="rect">
            <a:avLst/>
          </a:prstGeom>
          <a:noFill/>
        </p:spPr>
        <p:txBody>
          <a:bodyPr wrap="square" rtlCol="0">
            <a:spAutoFit/>
          </a:bodyPr>
          <a:lstStyle/>
          <a:p>
            <a:r>
              <a:rPr lang="en-US" altLang="zh-CN" dirty="0" smtClean="0">
                <a:solidFill>
                  <a:srgbClr val="00B0F0"/>
                </a:solidFill>
                <a:latin typeface="+mj-ea"/>
                <a:ea typeface="+mj-ea"/>
              </a:rPr>
              <a:t>7</a:t>
            </a:r>
            <a:r>
              <a:rPr lang="zh-CN" altLang="en-US" dirty="0" smtClean="0">
                <a:solidFill>
                  <a:srgbClr val="00B0F0"/>
                </a:solidFill>
                <a:latin typeface="+mj-ea"/>
                <a:ea typeface="+mj-ea"/>
              </a:rPr>
              <a:t>月</a:t>
            </a:r>
            <a:endParaRPr lang="zh-CN" altLang="en-US" dirty="0">
              <a:solidFill>
                <a:srgbClr val="00B0F0"/>
              </a:solidFill>
              <a:latin typeface="+mj-ea"/>
              <a:ea typeface="+mj-ea"/>
            </a:endParaRPr>
          </a:p>
        </p:txBody>
      </p:sp>
      <p:sp>
        <p:nvSpPr>
          <p:cNvPr id="75" name="TextBox 27"/>
          <p:cNvSpPr txBox="1"/>
          <p:nvPr/>
        </p:nvSpPr>
        <p:spPr>
          <a:xfrm>
            <a:off x="4133909" y="848809"/>
            <a:ext cx="1374830"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燃气保险推广销售数量为</a:t>
            </a:r>
            <a:r>
              <a:rPr lang="en-US" altLang="zh-CN" sz="1400" kern="0" dirty="0" smtClean="0">
                <a:solidFill>
                  <a:prstClr val="black">
                    <a:lumMod val="85000"/>
                    <a:lumOff val="15000"/>
                  </a:prstClr>
                </a:solidFill>
                <a:latin typeface="微软雅黑" pitchFamily="34" charset="-122"/>
              </a:rPr>
              <a:t>683</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15520.00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
        <p:nvSpPr>
          <p:cNvPr id="76" name="Freeform 50"/>
          <p:cNvSpPr>
            <a:spLocks noEditPoints="1"/>
          </p:cNvSpPr>
          <p:nvPr/>
        </p:nvSpPr>
        <p:spPr bwMode="auto">
          <a:xfrm>
            <a:off x="9381735" y="4109036"/>
            <a:ext cx="349097" cy="439700"/>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gradFill>
            <a:gsLst>
              <a:gs pos="0">
                <a:srgbClr val="067FC9"/>
              </a:gs>
              <a:gs pos="100000">
                <a:srgbClr val="00B2CA"/>
              </a:gs>
            </a:gsLst>
            <a:lin ang="2700000" scaled="1"/>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endParaRPr>
          </a:p>
        </p:txBody>
      </p:sp>
      <p:sp>
        <p:nvSpPr>
          <p:cNvPr id="77" name="TextBox 51"/>
          <p:cNvSpPr txBox="1"/>
          <p:nvPr/>
        </p:nvSpPr>
        <p:spPr>
          <a:xfrm>
            <a:off x="161923" y="3197598"/>
            <a:ext cx="1279738"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FF0000"/>
                </a:solidFill>
                <a:latin typeface="+mj-ea"/>
                <a:ea typeface="+mj-ea"/>
              </a:rPr>
              <a:t>3380.00</a:t>
            </a:r>
            <a:endParaRPr lang="zh-CN" altLang="en-US" dirty="0">
              <a:solidFill>
                <a:srgbClr val="FF0000"/>
              </a:solidFill>
              <a:latin typeface="+mj-ea"/>
              <a:ea typeface="+mj-ea"/>
            </a:endParaRPr>
          </a:p>
        </p:txBody>
      </p:sp>
      <p:sp>
        <p:nvSpPr>
          <p:cNvPr id="78" name="TextBox 51"/>
          <p:cNvSpPr txBox="1"/>
          <p:nvPr/>
        </p:nvSpPr>
        <p:spPr>
          <a:xfrm>
            <a:off x="1208335" y="4670105"/>
            <a:ext cx="1279738" cy="46166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dirty="0" smtClean="0">
                <a:solidFill>
                  <a:srgbClr val="FFC000"/>
                </a:solidFill>
                <a:latin typeface="+mj-ea"/>
                <a:ea typeface="+mj-ea"/>
              </a:rPr>
              <a:t>7120.00</a:t>
            </a:r>
            <a:endParaRPr lang="zh-CN" altLang="en-US" dirty="0">
              <a:solidFill>
                <a:srgbClr val="FFC000"/>
              </a:solidFill>
              <a:latin typeface="+mj-ea"/>
              <a:ea typeface="+mj-ea"/>
            </a:endParaRPr>
          </a:p>
        </p:txBody>
      </p:sp>
      <p:sp>
        <p:nvSpPr>
          <p:cNvPr id="79" name="TextBox 51"/>
          <p:cNvSpPr txBox="1"/>
          <p:nvPr/>
        </p:nvSpPr>
        <p:spPr>
          <a:xfrm>
            <a:off x="1918535" y="2947453"/>
            <a:ext cx="143782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92D050"/>
                </a:solidFill>
                <a:latin typeface="+mj-ea"/>
                <a:ea typeface="+mj-ea"/>
              </a:rPr>
              <a:t>15880.00</a:t>
            </a:r>
            <a:endParaRPr lang="zh-CN" altLang="en-US" dirty="0">
              <a:solidFill>
                <a:srgbClr val="92D050"/>
              </a:solidFill>
              <a:latin typeface="+mj-ea"/>
              <a:ea typeface="+mj-ea"/>
            </a:endParaRPr>
          </a:p>
        </p:txBody>
      </p:sp>
      <p:sp>
        <p:nvSpPr>
          <p:cNvPr id="80" name="TextBox 51"/>
          <p:cNvSpPr txBox="1"/>
          <p:nvPr/>
        </p:nvSpPr>
        <p:spPr>
          <a:xfrm>
            <a:off x="3118829" y="4277422"/>
            <a:ext cx="1437821"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zh-CN" dirty="0" smtClean="0">
                <a:solidFill>
                  <a:srgbClr val="7030A0"/>
                </a:solidFill>
                <a:latin typeface="+mj-ea"/>
                <a:ea typeface="+mj-ea"/>
              </a:rPr>
              <a:t>34340.00</a:t>
            </a:r>
            <a:endParaRPr lang="zh-CN" altLang="en-US" dirty="0">
              <a:solidFill>
                <a:srgbClr val="7030A0"/>
              </a:solidFill>
              <a:latin typeface="+mj-ea"/>
              <a:ea typeface="+mj-ea"/>
            </a:endParaRPr>
          </a:p>
        </p:txBody>
      </p:sp>
      <p:sp>
        <p:nvSpPr>
          <p:cNvPr id="81" name="TextBox 51"/>
          <p:cNvSpPr txBox="1"/>
          <p:nvPr/>
        </p:nvSpPr>
        <p:spPr>
          <a:xfrm>
            <a:off x="4070918" y="2063208"/>
            <a:ext cx="1437821"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CN" dirty="0" smtClean="0">
                <a:solidFill>
                  <a:srgbClr val="00B0F0"/>
                </a:solidFill>
                <a:latin typeface="+mj-ea"/>
                <a:ea typeface="+mj-ea"/>
              </a:rPr>
              <a:t>15520.00</a:t>
            </a:r>
            <a:endParaRPr lang="zh-CN" altLang="en-US" dirty="0">
              <a:solidFill>
                <a:srgbClr val="00B0F0"/>
              </a:solidFill>
              <a:latin typeface="+mj-ea"/>
              <a:ea typeface="+mj-ea"/>
            </a:endParaRPr>
          </a:p>
        </p:txBody>
      </p:sp>
      <p:grpSp>
        <p:nvGrpSpPr>
          <p:cNvPr id="82" name="组合 81"/>
          <p:cNvGrpSpPr/>
          <p:nvPr/>
        </p:nvGrpSpPr>
        <p:grpSpPr>
          <a:xfrm>
            <a:off x="5041030" y="2789279"/>
            <a:ext cx="1277514" cy="1277511"/>
            <a:chOff x="304800" y="673100"/>
            <a:chExt cx="4000500" cy="4000500"/>
          </a:xfrm>
          <a:effectLst>
            <a:outerShdw blurRad="444500" dist="2540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a typeface="宋体"/>
              </a:endParaRPr>
            </a:p>
          </p:txBody>
        </p:sp>
        <p:sp>
          <p:nvSpPr>
            <p:cNvPr id="84" name="椭圆 8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ea typeface="宋体"/>
              </a:endParaRPr>
            </a:p>
          </p:txBody>
        </p:sp>
      </p:grpSp>
      <p:sp>
        <p:nvSpPr>
          <p:cNvPr id="85" name="TextBox 84"/>
          <p:cNvSpPr txBox="1"/>
          <p:nvPr/>
        </p:nvSpPr>
        <p:spPr>
          <a:xfrm>
            <a:off x="5320550" y="3235129"/>
            <a:ext cx="699099" cy="461665"/>
          </a:xfrm>
          <a:prstGeom prst="rect">
            <a:avLst/>
          </a:prstGeom>
          <a:noFill/>
        </p:spPr>
        <p:txBody>
          <a:bodyPr wrap="square" rtlCol="0">
            <a:spAutoFit/>
          </a:bodyPr>
          <a:lstStyle/>
          <a:p>
            <a:r>
              <a:rPr lang="en-US" altLang="zh-CN" dirty="0" smtClean="0">
                <a:solidFill>
                  <a:srgbClr val="00B0F0"/>
                </a:solidFill>
                <a:latin typeface="+mj-ea"/>
                <a:ea typeface="+mj-ea"/>
              </a:rPr>
              <a:t>8</a:t>
            </a:r>
            <a:r>
              <a:rPr lang="zh-CN" altLang="en-US" dirty="0" smtClean="0">
                <a:solidFill>
                  <a:srgbClr val="00B0F0"/>
                </a:solidFill>
                <a:latin typeface="+mj-ea"/>
                <a:ea typeface="+mj-ea"/>
              </a:rPr>
              <a:t>月</a:t>
            </a:r>
            <a:endParaRPr lang="zh-CN" altLang="en-US" dirty="0">
              <a:solidFill>
                <a:srgbClr val="00B0F0"/>
              </a:solidFill>
              <a:latin typeface="+mj-ea"/>
              <a:ea typeface="+mj-ea"/>
            </a:endParaRPr>
          </a:p>
        </p:txBody>
      </p:sp>
      <p:sp>
        <p:nvSpPr>
          <p:cNvPr id="86" name="TextBox 51"/>
          <p:cNvSpPr txBox="1"/>
          <p:nvPr/>
        </p:nvSpPr>
        <p:spPr>
          <a:xfrm>
            <a:off x="4927980" y="4087071"/>
            <a:ext cx="143782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92D050"/>
                </a:solidFill>
                <a:latin typeface="+mj-ea"/>
                <a:ea typeface="+mj-ea"/>
              </a:rPr>
              <a:t>6340.00</a:t>
            </a:r>
            <a:endParaRPr lang="zh-CN" altLang="en-US" dirty="0">
              <a:solidFill>
                <a:srgbClr val="92D050"/>
              </a:solidFill>
              <a:latin typeface="+mj-ea"/>
              <a:ea typeface="+mj-ea"/>
            </a:endParaRPr>
          </a:p>
        </p:txBody>
      </p:sp>
      <p:sp>
        <p:nvSpPr>
          <p:cNvPr id="87" name="TextBox 27"/>
          <p:cNvSpPr txBox="1"/>
          <p:nvPr/>
        </p:nvSpPr>
        <p:spPr>
          <a:xfrm>
            <a:off x="5068912" y="4739087"/>
            <a:ext cx="1296889"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燃气保险推广销售数量为</a:t>
            </a:r>
            <a:r>
              <a:rPr lang="en-US" altLang="zh-CN" sz="1400" kern="0" dirty="0" smtClean="0">
                <a:solidFill>
                  <a:prstClr val="black">
                    <a:lumMod val="85000"/>
                    <a:lumOff val="15000"/>
                  </a:prstClr>
                </a:solidFill>
                <a:latin typeface="微软雅黑" pitchFamily="34" charset="-122"/>
              </a:rPr>
              <a:t>141</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6340.00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88" name="组合 87"/>
          <p:cNvGrpSpPr/>
          <p:nvPr/>
        </p:nvGrpSpPr>
        <p:grpSpPr>
          <a:xfrm>
            <a:off x="6019649" y="2780193"/>
            <a:ext cx="1079115" cy="1079115"/>
            <a:chOff x="4677858" y="2649672"/>
            <a:chExt cx="809336" cy="809336"/>
          </a:xfrm>
          <a:solidFill>
            <a:srgbClr val="0070C0"/>
          </a:solidFill>
        </p:grpSpPr>
        <p:sp>
          <p:nvSpPr>
            <p:cNvPr id="89" name="椭圆 88"/>
            <p:cNvSpPr/>
            <p:nvPr/>
          </p:nvSpPr>
          <p:spPr>
            <a:xfrm>
              <a:off x="4677858" y="2649672"/>
              <a:ext cx="809336" cy="809336"/>
            </a:xfrm>
            <a:prstGeom prst="ellipse">
              <a:avLst/>
            </a:prstGeom>
            <a:solidFill>
              <a:schemeClr val="bg1"/>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90" name="椭圆 89"/>
            <p:cNvSpPr/>
            <p:nvPr/>
          </p:nvSpPr>
          <p:spPr>
            <a:xfrm>
              <a:off x="4693437" y="2670552"/>
              <a:ext cx="778179" cy="778174"/>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sp>
        <p:nvSpPr>
          <p:cNvPr id="91" name="TextBox 51"/>
          <p:cNvSpPr txBox="1"/>
          <p:nvPr/>
        </p:nvSpPr>
        <p:spPr>
          <a:xfrm>
            <a:off x="6254996" y="2998683"/>
            <a:ext cx="699099" cy="461670"/>
          </a:xfrm>
          <a:prstGeom prst="rect">
            <a:avLst/>
          </a:prstGeom>
          <a:noFill/>
        </p:spPr>
        <p:txBody>
          <a:bodyPr wrap="square" rtlCol="0">
            <a:spAutoFit/>
          </a:bodyPr>
          <a:lstStyle/>
          <a:p>
            <a:r>
              <a:rPr lang="en-US" altLang="zh-CN" dirty="0" smtClean="0">
                <a:solidFill>
                  <a:srgbClr val="FF0000"/>
                </a:solidFill>
                <a:latin typeface="+mj-ea"/>
                <a:ea typeface="+mj-ea"/>
              </a:rPr>
              <a:t>9</a:t>
            </a:r>
            <a:r>
              <a:rPr lang="zh-CN" altLang="en-US" dirty="0" smtClean="0">
                <a:solidFill>
                  <a:srgbClr val="FF0000"/>
                </a:solidFill>
                <a:latin typeface="+mj-ea"/>
                <a:ea typeface="+mj-ea"/>
              </a:rPr>
              <a:t>月</a:t>
            </a:r>
            <a:endParaRPr lang="zh-CN" altLang="en-US" dirty="0">
              <a:solidFill>
                <a:srgbClr val="FF0000"/>
              </a:solidFill>
              <a:latin typeface="+mj-ea"/>
              <a:ea typeface="+mj-ea"/>
            </a:endParaRPr>
          </a:p>
        </p:txBody>
      </p:sp>
      <p:sp>
        <p:nvSpPr>
          <p:cNvPr id="92" name="TextBox 51"/>
          <p:cNvSpPr txBox="1"/>
          <p:nvPr/>
        </p:nvSpPr>
        <p:spPr>
          <a:xfrm>
            <a:off x="5791726" y="2304110"/>
            <a:ext cx="1456799"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FF0000"/>
                </a:solidFill>
                <a:latin typeface="+mj-ea"/>
                <a:ea typeface="+mj-ea"/>
              </a:rPr>
              <a:t>21980.00</a:t>
            </a:r>
            <a:endParaRPr lang="zh-CN" altLang="en-US" dirty="0">
              <a:solidFill>
                <a:srgbClr val="FF0000"/>
              </a:solidFill>
              <a:latin typeface="+mj-ea"/>
              <a:ea typeface="+mj-ea"/>
            </a:endParaRPr>
          </a:p>
        </p:txBody>
      </p:sp>
      <p:sp>
        <p:nvSpPr>
          <p:cNvPr id="93" name="TextBox 27"/>
          <p:cNvSpPr txBox="1"/>
          <p:nvPr/>
        </p:nvSpPr>
        <p:spPr>
          <a:xfrm>
            <a:off x="5801875" y="854891"/>
            <a:ext cx="1296889"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燃气保险推广销售数量为</a:t>
            </a:r>
            <a:r>
              <a:rPr lang="en-US" altLang="zh-CN" sz="1400" kern="0" dirty="0" smtClean="0">
                <a:solidFill>
                  <a:prstClr val="black">
                    <a:lumMod val="85000"/>
                    <a:lumOff val="15000"/>
                  </a:prstClr>
                </a:solidFill>
                <a:latin typeface="微软雅黑" pitchFamily="34" charset="-122"/>
              </a:rPr>
              <a:t>606</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21980.00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
        <p:nvSpPr>
          <p:cNvPr id="94" name="Freeform 48"/>
          <p:cNvSpPr>
            <a:spLocks noEditPoints="1"/>
          </p:cNvSpPr>
          <p:nvPr/>
        </p:nvSpPr>
        <p:spPr bwMode="auto">
          <a:xfrm>
            <a:off x="6998184" y="3018363"/>
            <a:ext cx="322833" cy="47237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gradFill>
            <a:gsLst>
              <a:gs pos="0">
                <a:srgbClr val="067FC9"/>
              </a:gs>
              <a:gs pos="100000">
                <a:srgbClr val="00B2CA"/>
              </a:gs>
            </a:gsLst>
            <a:lin ang="2700000" scaled="1"/>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endParaRPr>
          </a:p>
        </p:txBody>
      </p:sp>
      <p:grpSp>
        <p:nvGrpSpPr>
          <p:cNvPr id="95" name="组合 94"/>
          <p:cNvGrpSpPr/>
          <p:nvPr/>
        </p:nvGrpSpPr>
        <p:grpSpPr>
          <a:xfrm>
            <a:off x="6680613" y="3310894"/>
            <a:ext cx="1079115" cy="1079115"/>
            <a:chOff x="4677858" y="2649672"/>
            <a:chExt cx="809336" cy="809336"/>
          </a:xfrm>
          <a:solidFill>
            <a:srgbClr val="0070C0"/>
          </a:solidFill>
        </p:grpSpPr>
        <p:sp>
          <p:nvSpPr>
            <p:cNvPr id="96" name="椭圆 95"/>
            <p:cNvSpPr/>
            <p:nvPr/>
          </p:nvSpPr>
          <p:spPr>
            <a:xfrm>
              <a:off x="4677858" y="2649672"/>
              <a:ext cx="809336" cy="809336"/>
            </a:xfrm>
            <a:prstGeom prst="ellipse">
              <a:avLst/>
            </a:prstGeom>
            <a:solidFill>
              <a:schemeClr val="bg1">
                <a:lumMod val="95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97" name="椭圆 96"/>
            <p:cNvSpPr/>
            <p:nvPr/>
          </p:nvSpPr>
          <p:spPr>
            <a:xfrm>
              <a:off x="4699124" y="2676239"/>
              <a:ext cx="766804" cy="766800"/>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sp>
        <p:nvSpPr>
          <p:cNvPr id="98" name="TextBox 51"/>
          <p:cNvSpPr txBox="1"/>
          <p:nvPr/>
        </p:nvSpPr>
        <p:spPr>
          <a:xfrm>
            <a:off x="6839061" y="3617932"/>
            <a:ext cx="832399" cy="461665"/>
          </a:xfrm>
          <a:prstGeom prst="rect">
            <a:avLst/>
          </a:prstGeom>
          <a:noFill/>
        </p:spPr>
        <p:txBody>
          <a:bodyPr wrap="square" rtlCol="0">
            <a:spAutoFit/>
          </a:bodyPr>
          <a:lstStyle/>
          <a:p>
            <a:r>
              <a:rPr lang="en-US" altLang="zh-CN" dirty="0" smtClean="0">
                <a:solidFill>
                  <a:srgbClr val="FFC000"/>
                </a:solidFill>
                <a:latin typeface="+mj-ea"/>
                <a:ea typeface="+mj-ea"/>
              </a:rPr>
              <a:t>10</a:t>
            </a:r>
            <a:r>
              <a:rPr lang="zh-CN" altLang="en-US" dirty="0" smtClean="0">
                <a:solidFill>
                  <a:srgbClr val="FFC000"/>
                </a:solidFill>
                <a:latin typeface="+mj-ea"/>
                <a:ea typeface="+mj-ea"/>
              </a:rPr>
              <a:t>月</a:t>
            </a:r>
            <a:endParaRPr lang="zh-CN" altLang="en-US" dirty="0">
              <a:solidFill>
                <a:srgbClr val="FFC000"/>
              </a:solidFill>
              <a:latin typeface="+mj-ea"/>
              <a:ea typeface="+mj-ea"/>
            </a:endParaRPr>
          </a:p>
        </p:txBody>
      </p:sp>
      <p:sp>
        <p:nvSpPr>
          <p:cNvPr id="99" name="TextBox 51"/>
          <p:cNvSpPr txBox="1"/>
          <p:nvPr/>
        </p:nvSpPr>
        <p:spPr>
          <a:xfrm>
            <a:off x="6462839" y="4368717"/>
            <a:ext cx="1444328" cy="46166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dirty="0" smtClean="0">
                <a:solidFill>
                  <a:srgbClr val="FFC000"/>
                </a:solidFill>
                <a:latin typeface="+mj-ea"/>
                <a:ea typeface="+mj-ea"/>
              </a:rPr>
              <a:t>11380.00</a:t>
            </a:r>
            <a:endParaRPr lang="zh-CN" altLang="en-US" dirty="0">
              <a:solidFill>
                <a:srgbClr val="FFC000"/>
              </a:solidFill>
              <a:latin typeface="+mj-ea"/>
              <a:ea typeface="+mj-ea"/>
            </a:endParaRPr>
          </a:p>
        </p:txBody>
      </p:sp>
      <p:sp>
        <p:nvSpPr>
          <p:cNvPr id="100" name="TextBox 27"/>
          <p:cNvSpPr txBox="1"/>
          <p:nvPr/>
        </p:nvSpPr>
        <p:spPr>
          <a:xfrm>
            <a:off x="6462839" y="5009298"/>
            <a:ext cx="1296889"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燃气保险推广销售数量为</a:t>
            </a:r>
            <a:r>
              <a:rPr lang="en-US" altLang="zh-CN" sz="1400" kern="0" dirty="0" smtClean="0">
                <a:solidFill>
                  <a:prstClr val="black">
                    <a:lumMod val="85000"/>
                    <a:lumOff val="15000"/>
                  </a:prstClr>
                </a:solidFill>
                <a:latin typeface="微软雅黑" pitchFamily="34" charset="-122"/>
              </a:rPr>
              <a:t>554</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11380.00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101" name="组合 100"/>
          <p:cNvGrpSpPr/>
          <p:nvPr/>
        </p:nvGrpSpPr>
        <p:grpSpPr>
          <a:xfrm>
            <a:off x="7607231" y="2844113"/>
            <a:ext cx="1079115" cy="1079115"/>
            <a:chOff x="4677858" y="2649672"/>
            <a:chExt cx="809336" cy="809336"/>
          </a:xfrm>
          <a:solidFill>
            <a:srgbClr val="0070C0"/>
          </a:solidFill>
        </p:grpSpPr>
        <p:sp>
          <p:nvSpPr>
            <p:cNvPr id="102" name="椭圆 101"/>
            <p:cNvSpPr/>
            <p:nvPr/>
          </p:nvSpPr>
          <p:spPr>
            <a:xfrm>
              <a:off x="4677858" y="2649672"/>
              <a:ext cx="809336" cy="809336"/>
            </a:xfrm>
            <a:prstGeom prst="ellipse">
              <a:avLst/>
            </a:prstGeom>
            <a:solidFill>
              <a:schemeClr val="bg1">
                <a:lumMod val="95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103" name="椭圆 102"/>
            <p:cNvSpPr/>
            <p:nvPr/>
          </p:nvSpPr>
          <p:spPr>
            <a:xfrm>
              <a:off x="4699124" y="2676239"/>
              <a:ext cx="766804" cy="766800"/>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sp>
        <p:nvSpPr>
          <p:cNvPr id="104" name="TextBox 51"/>
          <p:cNvSpPr txBox="1"/>
          <p:nvPr/>
        </p:nvSpPr>
        <p:spPr>
          <a:xfrm>
            <a:off x="7759728" y="3122980"/>
            <a:ext cx="898264" cy="461665"/>
          </a:xfrm>
          <a:prstGeom prst="rect">
            <a:avLst/>
          </a:prstGeom>
          <a:noFill/>
        </p:spPr>
        <p:txBody>
          <a:bodyPr wrap="square" rtlCol="0">
            <a:spAutoFit/>
          </a:bodyPr>
          <a:lstStyle/>
          <a:p>
            <a:r>
              <a:rPr lang="en-US" altLang="zh-CN" dirty="0" smtClean="0">
                <a:solidFill>
                  <a:srgbClr val="92D050"/>
                </a:solidFill>
                <a:latin typeface="+mj-ea"/>
                <a:ea typeface="+mj-ea"/>
              </a:rPr>
              <a:t>11</a:t>
            </a:r>
            <a:r>
              <a:rPr lang="zh-CN" altLang="en-US" dirty="0" smtClean="0">
                <a:solidFill>
                  <a:srgbClr val="92D050"/>
                </a:solidFill>
                <a:latin typeface="+mj-ea"/>
                <a:ea typeface="+mj-ea"/>
              </a:rPr>
              <a:t>月</a:t>
            </a:r>
            <a:endParaRPr lang="zh-CN" altLang="en-US" dirty="0">
              <a:solidFill>
                <a:srgbClr val="92D050"/>
              </a:solidFill>
              <a:latin typeface="+mj-ea"/>
              <a:ea typeface="+mj-ea"/>
            </a:endParaRPr>
          </a:p>
        </p:txBody>
      </p:sp>
      <p:grpSp>
        <p:nvGrpSpPr>
          <p:cNvPr id="105" name="Group 18"/>
          <p:cNvGrpSpPr/>
          <p:nvPr/>
        </p:nvGrpSpPr>
        <p:grpSpPr>
          <a:xfrm>
            <a:off x="7908555" y="3860775"/>
            <a:ext cx="416357" cy="416357"/>
            <a:chOff x="6350" y="4763"/>
            <a:chExt cx="492125" cy="492125"/>
          </a:xfrm>
          <a:gradFill>
            <a:gsLst>
              <a:gs pos="0">
                <a:srgbClr val="067FC9"/>
              </a:gs>
              <a:gs pos="100000">
                <a:srgbClr val="00B2CA"/>
              </a:gs>
            </a:gsLst>
            <a:lin ang="2700000" scaled="1"/>
          </a:gradFill>
        </p:grpSpPr>
        <p:sp>
          <p:nvSpPr>
            <p:cNvPr id="106"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107"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108"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grpSp>
      <p:sp>
        <p:nvSpPr>
          <p:cNvPr id="109" name="TextBox 51"/>
          <p:cNvSpPr txBox="1"/>
          <p:nvPr/>
        </p:nvSpPr>
        <p:spPr>
          <a:xfrm>
            <a:off x="7346786" y="2445027"/>
            <a:ext cx="1571314"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92D050"/>
                </a:solidFill>
                <a:latin typeface="+mj-ea"/>
                <a:ea typeface="+mj-ea"/>
              </a:rPr>
              <a:t>32320.00</a:t>
            </a:r>
            <a:endParaRPr lang="zh-CN" altLang="en-US" dirty="0">
              <a:solidFill>
                <a:srgbClr val="92D050"/>
              </a:solidFill>
              <a:latin typeface="+mj-ea"/>
              <a:ea typeface="+mj-ea"/>
            </a:endParaRPr>
          </a:p>
        </p:txBody>
      </p:sp>
      <p:sp>
        <p:nvSpPr>
          <p:cNvPr id="110" name="TextBox 27"/>
          <p:cNvSpPr txBox="1"/>
          <p:nvPr/>
        </p:nvSpPr>
        <p:spPr>
          <a:xfrm>
            <a:off x="7417252" y="848809"/>
            <a:ext cx="1296889"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燃气保险推广销售数量为</a:t>
            </a:r>
            <a:r>
              <a:rPr lang="en-US" altLang="zh-CN" sz="1400" kern="0" dirty="0" smtClean="0">
                <a:solidFill>
                  <a:prstClr val="black">
                    <a:lumMod val="85000"/>
                    <a:lumOff val="15000"/>
                  </a:prstClr>
                </a:solidFill>
                <a:latin typeface="微软雅黑" pitchFamily="34" charset="-122"/>
              </a:rPr>
              <a:t>1613</a:t>
            </a:r>
            <a:r>
              <a:rPr lang="zh-CN" altLang="en-US" sz="1400" kern="0" dirty="0" smtClean="0">
                <a:solidFill>
                  <a:prstClr val="black">
                    <a:lumMod val="85000"/>
                    <a:lumOff val="15000"/>
                  </a:prstClr>
                </a:solidFill>
                <a:latin typeface="微软雅黑" pitchFamily="34" charset="-122"/>
              </a:rPr>
              <a:t>个，销售金额为：</a:t>
            </a:r>
            <a:r>
              <a:rPr lang="en-US" altLang="zh-CN" sz="1400" kern="0" smtClean="0">
                <a:solidFill>
                  <a:prstClr val="black">
                    <a:lumMod val="85000"/>
                    <a:lumOff val="15000"/>
                  </a:prstClr>
                </a:solidFill>
                <a:latin typeface="微软雅黑" pitchFamily="34" charset="-122"/>
              </a:rPr>
              <a:t>32320.00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Tree>
    <p:extLst>
      <p:ext uri="{BB962C8B-B14F-4D97-AF65-F5344CB8AC3E}">
        <p14:creationId xmlns:p14="http://schemas.microsoft.com/office/powerpoint/2010/main" xmlns="" val="1766261237"/>
      </p:ext>
    </p:extLst>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18" dur="2000" fill="hold"/>
                                        <p:tgtEl>
                                          <p:spTgt spid="7"/>
                                        </p:tgtEl>
                                        <p:attrNameLst>
                                          <p:attrName>ppt_x</p:attrName>
                                          <p:attrName>ppt_y</p:attrName>
                                        </p:attrNameLst>
                                      </p:cBhvr>
                                      <p:rCtr x="35556" y="11111"/>
                                    </p:animMotion>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2000"/>
                                        <p:tgtEl>
                                          <p:spTgt spid="6"/>
                                        </p:tgtEl>
                                      </p:cBhvr>
                                    </p:animEffect>
                                  </p:childTnLst>
                                </p:cTn>
                              </p:par>
                              <p:par>
                                <p:cTn id="22" presetID="53" presetClass="entr" presetSubtype="16" fill="hold" nodeType="withEffect">
                                  <p:stCondLst>
                                    <p:cond delay="13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500" fill="hold"/>
                                        <p:tgtEl>
                                          <p:spTgt spid="41"/>
                                        </p:tgtEl>
                                        <p:attrNameLst>
                                          <p:attrName>ppt_w</p:attrName>
                                        </p:attrNameLst>
                                      </p:cBhvr>
                                      <p:tavLst>
                                        <p:tav tm="0">
                                          <p:val>
                                            <p:fltVal val="0"/>
                                          </p:val>
                                        </p:tav>
                                        <p:tav tm="100000">
                                          <p:val>
                                            <p:strVal val="#ppt_w"/>
                                          </p:val>
                                        </p:tav>
                                      </p:tavLst>
                                    </p:anim>
                                    <p:anim calcmode="lin" valueType="num">
                                      <p:cBhvr>
                                        <p:cTn id="25" dur="500" fill="hold"/>
                                        <p:tgtEl>
                                          <p:spTgt spid="41"/>
                                        </p:tgtEl>
                                        <p:attrNameLst>
                                          <p:attrName>ppt_h</p:attrName>
                                        </p:attrNameLst>
                                      </p:cBhvr>
                                      <p:tavLst>
                                        <p:tav tm="0">
                                          <p:val>
                                            <p:fltVal val="0"/>
                                          </p:val>
                                        </p:tav>
                                        <p:tav tm="100000">
                                          <p:val>
                                            <p:strVal val="#ppt_h"/>
                                          </p:val>
                                        </p:tav>
                                      </p:tavLst>
                                    </p:anim>
                                    <p:animEffect transition="in" filter="fade">
                                      <p:cBhvr>
                                        <p:cTn id="26" dur="500"/>
                                        <p:tgtEl>
                                          <p:spTgt spid="41"/>
                                        </p:tgtEl>
                                      </p:cBhvr>
                                    </p:animEffect>
                                  </p:childTnLst>
                                </p:cTn>
                              </p:par>
                              <p:par>
                                <p:cTn id="27" presetID="42" presetClass="entr" presetSubtype="0" fill="hold" nodeType="withEffect">
                                  <p:stCondLst>
                                    <p:cond delay="16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anim calcmode="lin" valueType="num">
                                      <p:cBhvr>
                                        <p:cTn id="30" dur="500" fill="hold"/>
                                        <p:tgtEl>
                                          <p:spTgt spid="42"/>
                                        </p:tgtEl>
                                        <p:attrNameLst>
                                          <p:attrName>ppt_x</p:attrName>
                                        </p:attrNameLst>
                                      </p:cBhvr>
                                      <p:tavLst>
                                        <p:tav tm="0">
                                          <p:val>
                                            <p:strVal val="#ppt_x"/>
                                          </p:val>
                                        </p:tav>
                                        <p:tav tm="100000">
                                          <p:val>
                                            <p:strVal val="#ppt_x"/>
                                          </p:val>
                                        </p:tav>
                                      </p:tavLst>
                                    </p:anim>
                                    <p:anim calcmode="lin" valueType="num">
                                      <p:cBhvr>
                                        <p:cTn id="31" dur="500" fill="hold"/>
                                        <p:tgtEl>
                                          <p:spTgt spid="42"/>
                                        </p:tgtEl>
                                        <p:attrNameLst>
                                          <p:attrName>ppt_y</p:attrName>
                                        </p:attrNameLst>
                                      </p:cBhvr>
                                      <p:tavLst>
                                        <p:tav tm="0">
                                          <p:val>
                                            <p:strVal val="#ppt_y+.1"/>
                                          </p:val>
                                        </p:tav>
                                        <p:tav tm="100000">
                                          <p:val>
                                            <p:strVal val="#ppt_y"/>
                                          </p:val>
                                        </p:tav>
                                      </p:tavLst>
                                    </p:anim>
                                  </p:childTnLst>
                                </p:cTn>
                              </p:par>
                            </p:childTnLst>
                          </p:cTn>
                        </p:par>
                        <p:par>
                          <p:cTn id="32" fill="hold">
                            <p:stCondLst>
                              <p:cond delay="2100"/>
                            </p:stCondLst>
                            <p:childTnLst>
                              <p:par>
                                <p:cTn id="33" presetID="16" presetClass="entr" presetSubtype="21"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barn(inVertical)">
                                      <p:cBhvr>
                                        <p:cTn id="35" dur="500"/>
                                        <p:tgtEl>
                                          <p:spTgt spid="43"/>
                                        </p:tgtEl>
                                      </p:cBhvr>
                                    </p:animEffect>
                                  </p:childTnLst>
                                </p:cTn>
                              </p:par>
                            </p:childTnLst>
                          </p:cTn>
                        </p:par>
                        <p:par>
                          <p:cTn id="36" fill="hold">
                            <p:stCondLst>
                              <p:cond delay="2600"/>
                            </p:stCondLst>
                            <p:childTnLst>
                              <p:par>
                                <p:cTn id="37" presetID="2" presetClass="entr" presetSubtype="12" accel="5200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1200" fill="hold"/>
                                        <p:tgtEl>
                                          <p:spTgt spid="38"/>
                                        </p:tgtEl>
                                        <p:attrNameLst>
                                          <p:attrName>ppt_x</p:attrName>
                                        </p:attrNameLst>
                                      </p:cBhvr>
                                      <p:tavLst>
                                        <p:tav tm="0">
                                          <p:val>
                                            <p:strVal val="0-#ppt_w/2"/>
                                          </p:val>
                                        </p:tav>
                                        <p:tav tm="100000">
                                          <p:val>
                                            <p:strVal val="#ppt_x"/>
                                          </p:val>
                                        </p:tav>
                                      </p:tavLst>
                                    </p:anim>
                                    <p:anim calcmode="lin" valueType="num">
                                      <p:cBhvr additive="base">
                                        <p:cTn id="40" dur="12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3" accel="52000" fill="hold" nodeType="withEffect">
                                  <p:stCondLst>
                                    <p:cond delay="4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200" fill="hold"/>
                                        <p:tgtEl>
                                          <p:spTgt spid="18"/>
                                        </p:tgtEl>
                                        <p:attrNameLst>
                                          <p:attrName>ppt_x</p:attrName>
                                        </p:attrNameLst>
                                      </p:cBhvr>
                                      <p:tavLst>
                                        <p:tav tm="0">
                                          <p:val>
                                            <p:strVal val="1+#ppt_w/2"/>
                                          </p:val>
                                        </p:tav>
                                        <p:tav tm="100000">
                                          <p:val>
                                            <p:strVal val="#ppt_x"/>
                                          </p:val>
                                        </p:tav>
                                      </p:tavLst>
                                    </p:anim>
                                    <p:anim calcmode="lin" valueType="num">
                                      <p:cBhvr additive="base">
                                        <p:cTn id="44" dur="120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6" accel="52000" fill="hold" nodeType="withEffect">
                                  <p:stCondLst>
                                    <p:cond delay="90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1200" fill="hold"/>
                                        <p:tgtEl>
                                          <p:spTgt spid="35"/>
                                        </p:tgtEl>
                                        <p:attrNameLst>
                                          <p:attrName>ppt_x</p:attrName>
                                        </p:attrNameLst>
                                      </p:cBhvr>
                                      <p:tavLst>
                                        <p:tav tm="0">
                                          <p:val>
                                            <p:strVal val="1+#ppt_w/2"/>
                                          </p:val>
                                        </p:tav>
                                        <p:tav tm="100000">
                                          <p:val>
                                            <p:strVal val="#ppt_x"/>
                                          </p:val>
                                        </p:tav>
                                      </p:tavLst>
                                    </p:anim>
                                    <p:anim calcmode="lin" valueType="num">
                                      <p:cBhvr additive="base">
                                        <p:cTn id="48" dur="1200" fill="hold"/>
                                        <p:tgtEl>
                                          <p:spTgt spid="35"/>
                                        </p:tgtEl>
                                        <p:attrNameLst>
                                          <p:attrName>ppt_y</p:attrName>
                                        </p:attrNameLst>
                                      </p:cBhvr>
                                      <p:tavLst>
                                        <p:tav tm="0">
                                          <p:val>
                                            <p:strVal val="1+#ppt_h/2"/>
                                          </p:val>
                                        </p:tav>
                                        <p:tav tm="100000">
                                          <p:val>
                                            <p:strVal val="#ppt_y"/>
                                          </p:val>
                                        </p:tav>
                                      </p:tavLst>
                                    </p:anim>
                                  </p:childTnLst>
                                </p:cTn>
                              </p:par>
                            </p:childTnLst>
                          </p:cTn>
                        </p:par>
                        <p:par>
                          <p:cTn id="49" fill="hold">
                            <p:stCondLst>
                              <p:cond delay="4700"/>
                            </p:stCondLst>
                            <p:childTnLst>
                              <p:par>
                                <p:cTn id="50" presetID="42" presetClass="entr" presetSubtype="0"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anim calcmode="lin" valueType="num">
                                      <p:cBhvr>
                                        <p:cTn id="58" dur="1000" fill="hold"/>
                                        <p:tgtEl>
                                          <p:spTgt spid="26"/>
                                        </p:tgtEl>
                                        <p:attrNameLst>
                                          <p:attrName>ppt_x</p:attrName>
                                        </p:attrNameLst>
                                      </p:cBhvr>
                                      <p:tavLst>
                                        <p:tav tm="0">
                                          <p:val>
                                            <p:strVal val="#ppt_x"/>
                                          </p:val>
                                        </p:tav>
                                        <p:tav tm="100000">
                                          <p:val>
                                            <p:strVal val="#ppt_x"/>
                                          </p:val>
                                        </p:tav>
                                      </p:tavLst>
                                    </p:anim>
                                    <p:anim calcmode="lin" valueType="num">
                                      <p:cBhvr>
                                        <p:cTn id="59" dur="1000" fill="hold"/>
                                        <p:tgtEl>
                                          <p:spTgt spid="26"/>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childTnLst>
                          </p:cTn>
                        </p:par>
                        <p:par>
                          <p:cTn id="65" fill="hold">
                            <p:stCondLst>
                              <p:cond delay="5700"/>
                            </p:stCondLst>
                            <p:childTnLst>
                              <p:par>
                                <p:cTn id="66" presetID="14" presetClass="entr" presetSubtype="10"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randombar(horizontal)">
                                      <p:cBhvr>
                                        <p:cTn id="68" dur="500"/>
                                        <p:tgtEl>
                                          <p:spTgt spid="31"/>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randombar(horizontal)">
                                      <p:cBhvr>
                                        <p:cTn id="71" dur="500"/>
                                        <p:tgtEl>
                                          <p:spTgt spid="32"/>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randombar(horizontal)">
                                      <p:cBhvr>
                                        <p:cTn id="74" dur="500"/>
                                        <p:tgtEl>
                                          <p:spTgt spid="34"/>
                                        </p:tgtEl>
                                      </p:cBhvr>
                                    </p:animEffect>
                                  </p:childTnLst>
                                </p:cTn>
                              </p:par>
                              <p:par>
                                <p:cTn id="75" presetID="2" presetClass="entr" presetSubtype="6" accel="52000" fill="hold" nodeType="withEffect">
                                  <p:stCondLst>
                                    <p:cond delay="90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1200" fill="hold"/>
                                        <p:tgtEl>
                                          <p:spTgt spid="48"/>
                                        </p:tgtEl>
                                        <p:attrNameLst>
                                          <p:attrName>ppt_x</p:attrName>
                                        </p:attrNameLst>
                                      </p:cBhvr>
                                      <p:tavLst>
                                        <p:tav tm="0">
                                          <p:val>
                                            <p:strVal val="1+#ppt_w/2"/>
                                          </p:val>
                                        </p:tav>
                                        <p:tav tm="100000">
                                          <p:val>
                                            <p:strVal val="#ppt_x"/>
                                          </p:val>
                                        </p:tav>
                                      </p:tavLst>
                                    </p:anim>
                                    <p:anim calcmode="lin" valueType="num">
                                      <p:cBhvr additive="base">
                                        <p:cTn id="78" dur="1200" fill="hold"/>
                                        <p:tgtEl>
                                          <p:spTgt spid="48"/>
                                        </p:tgtEl>
                                        <p:attrNameLst>
                                          <p:attrName>ppt_y</p:attrName>
                                        </p:attrNameLst>
                                      </p:cBhvr>
                                      <p:tavLst>
                                        <p:tav tm="0">
                                          <p:val>
                                            <p:strVal val="1+#ppt_h/2"/>
                                          </p:val>
                                        </p:tav>
                                        <p:tav tm="100000">
                                          <p:val>
                                            <p:strVal val="#ppt_y"/>
                                          </p:val>
                                        </p:tav>
                                      </p:tavLst>
                                    </p:anim>
                                  </p:childTnLst>
                                </p:cTn>
                              </p:par>
                              <p:par>
                                <p:cTn id="79" presetID="14" presetClass="entr" presetSubtype="1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randombar(horizontal)">
                                      <p:cBhvr>
                                        <p:cTn id="81" dur="500"/>
                                        <p:tgtEl>
                                          <p:spTgt spid="47"/>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randombar(horizontal)">
                                      <p:cBhvr>
                                        <p:cTn id="84" dur="500"/>
                                        <p:tgtEl>
                                          <p:spTgt spid="53"/>
                                        </p:tgtEl>
                                      </p:cBhvr>
                                    </p:animEffect>
                                  </p:childTnLst>
                                </p:cTn>
                              </p:par>
                              <p:par>
                                <p:cTn id="85" presetID="42" presetClass="entr" presetSubtype="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1000"/>
                                        <p:tgtEl>
                                          <p:spTgt spid="54"/>
                                        </p:tgtEl>
                                      </p:cBhvr>
                                    </p:animEffect>
                                    <p:anim calcmode="lin" valueType="num">
                                      <p:cBhvr>
                                        <p:cTn id="88" dur="1000" fill="hold"/>
                                        <p:tgtEl>
                                          <p:spTgt spid="54"/>
                                        </p:tgtEl>
                                        <p:attrNameLst>
                                          <p:attrName>ppt_x</p:attrName>
                                        </p:attrNameLst>
                                      </p:cBhvr>
                                      <p:tavLst>
                                        <p:tav tm="0">
                                          <p:val>
                                            <p:strVal val="#ppt_x"/>
                                          </p:val>
                                        </p:tav>
                                        <p:tav tm="100000">
                                          <p:val>
                                            <p:strVal val="#ppt_x"/>
                                          </p:val>
                                        </p:tav>
                                      </p:tavLst>
                                    </p:anim>
                                    <p:anim calcmode="lin" valueType="num">
                                      <p:cBhvr>
                                        <p:cTn id="89" dur="1000" fill="hold"/>
                                        <p:tgtEl>
                                          <p:spTgt spid="54"/>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1000"/>
                                        <p:tgtEl>
                                          <p:spTgt spid="61"/>
                                        </p:tgtEl>
                                      </p:cBhvr>
                                    </p:animEffect>
                                    <p:anim calcmode="lin" valueType="num">
                                      <p:cBhvr>
                                        <p:cTn id="93" dur="1000" fill="hold"/>
                                        <p:tgtEl>
                                          <p:spTgt spid="61"/>
                                        </p:tgtEl>
                                        <p:attrNameLst>
                                          <p:attrName>ppt_x</p:attrName>
                                        </p:attrNameLst>
                                      </p:cBhvr>
                                      <p:tavLst>
                                        <p:tav tm="0">
                                          <p:val>
                                            <p:strVal val="#ppt_x"/>
                                          </p:val>
                                        </p:tav>
                                        <p:tav tm="100000">
                                          <p:val>
                                            <p:strVal val="#ppt_x"/>
                                          </p:val>
                                        </p:tav>
                                      </p:tavLst>
                                    </p:anim>
                                    <p:anim calcmode="lin" valueType="num">
                                      <p:cBhvr>
                                        <p:cTn id="94" dur="1000" fill="hold"/>
                                        <p:tgtEl>
                                          <p:spTgt spid="61"/>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1000"/>
                                        <p:tgtEl>
                                          <p:spTgt spid="65"/>
                                        </p:tgtEl>
                                      </p:cBhvr>
                                    </p:animEffect>
                                    <p:anim calcmode="lin" valueType="num">
                                      <p:cBhvr>
                                        <p:cTn id="98" dur="1000" fill="hold"/>
                                        <p:tgtEl>
                                          <p:spTgt spid="65"/>
                                        </p:tgtEl>
                                        <p:attrNameLst>
                                          <p:attrName>ppt_x</p:attrName>
                                        </p:attrNameLst>
                                      </p:cBhvr>
                                      <p:tavLst>
                                        <p:tav tm="0">
                                          <p:val>
                                            <p:strVal val="#ppt_x"/>
                                          </p:val>
                                        </p:tav>
                                        <p:tav tm="100000">
                                          <p:val>
                                            <p:strVal val="#ppt_x"/>
                                          </p:val>
                                        </p:tav>
                                      </p:tavLst>
                                    </p:anim>
                                    <p:anim calcmode="lin" valueType="num">
                                      <p:cBhvr>
                                        <p:cTn id="99" dur="1000" fill="hold"/>
                                        <p:tgtEl>
                                          <p:spTgt spid="6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fade">
                                      <p:cBhvr>
                                        <p:cTn id="102" dur="1000"/>
                                        <p:tgtEl>
                                          <p:spTgt spid="68"/>
                                        </p:tgtEl>
                                      </p:cBhvr>
                                    </p:animEffect>
                                    <p:anim calcmode="lin" valueType="num">
                                      <p:cBhvr>
                                        <p:cTn id="103" dur="1000" fill="hold"/>
                                        <p:tgtEl>
                                          <p:spTgt spid="68"/>
                                        </p:tgtEl>
                                        <p:attrNameLst>
                                          <p:attrName>ppt_x</p:attrName>
                                        </p:attrNameLst>
                                      </p:cBhvr>
                                      <p:tavLst>
                                        <p:tav tm="0">
                                          <p:val>
                                            <p:strVal val="#ppt_x"/>
                                          </p:val>
                                        </p:tav>
                                        <p:tav tm="100000">
                                          <p:val>
                                            <p:strVal val="#ppt_x"/>
                                          </p:val>
                                        </p:tav>
                                      </p:tavLst>
                                    </p:anim>
                                    <p:anim calcmode="lin" valueType="num">
                                      <p:cBhvr>
                                        <p:cTn id="104" dur="1000" fill="hold"/>
                                        <p:tgtEl>
                                          <p:spTgt spid="68"/>
                                        </p:tgtEl>
                                        <p:attrNameLst>
                                          <p:attrName>ppt_y</p:attrName>
                                        </p:attrNameLst>
                                      </p:cBhvr>
                                      <p:tavLst>
                                        <p:tav tm="0">
                                          <p:val>
                                            <p:strVal val="#ppt_y+.1"/>
                                          </p:val>
                                        </p:tav>
                                        <p:tav tm="100000">
                                          <p:val>
                                            <p:strVal val="#ppt_y"/>
                                          </p:val>
                                        </p:tav>
                                      </p:tavLst>
                                    </p:anim>
                                  </p:childTnLst>
                                </p:cTn>
                              </p:par>
                              <p:par>
                                <p:cTn id="105" presetID="2" presetClass="entr" presetSubtype="3" accel="52000" fill="hold" nodeType="withEffect">
                                  <p:stCondLst>
                                    <p:cond delay="400"/>
                                  </p:stCondLst>
                                  <p:childTnLst>
                                    <p:set>
                                      <p:cBhvr>
                                        <p:cTn id="106" dur="1" fill="hold">
                                          <p:stCondLst>
                                            <p:cond delay="0"/>
                                          </p:stCondLst>
                                        </p:cTn>
                                        <p:tgtEl>
                                          <p:spTgt spid="71"/>
                                        </p:tgtEl>
                                        <p:attrNameLst>
                                          <p:attrName>style.visibility</p:attrName>
                                        </p:attrNameLst>
                                      </p:cBhvr>
                                      <p:to>
                                        <p:strVal val="visible"/>
                                      </p:to>
                                    </p:set>
                                    <p:anim calcmode="lin" valueType="num">
                                      <p:cBhvr additive="base">
                                        <p:cTn id="107" dur="1200" fill="hold"/>
                                        <p:tgtEl>
                                          <p:spTgt spid="71"/>
                                        </p:tgtEl>
                                        <p:attrNameLst>
                                          <p:attrName>ppt_x</p:attrName>
                                        </p:attrNameLst>
                                      </p:cBhvr>
                                      <p:tavLst>
                                        <p:tav tm="0">
                                          <p:val>
                                            <p:strVal val="1+#ppt_w/2"/>
                                          </p:val>
                                        </p:tav>
                                        <p:tav tm="100000">
                                          <p:val>
                                            <p:strVal val="#ppt_x"/>
                                          </p:val>
                                        </p:tav>
                                      </p:tavLst>
                                    </p:anim>
                                    <p:anim calcmode="lin" valueType="num">
                                      <p:cBhvr additive="base">
                                        <p:cTn id="108" dur="1200" fill="hold"/>
                                        <p:tgtEl>
                                          <p:spTgt spid="71"/>
                                        </p:tgtEl>
                                        <p:attrNameLst>
                                          <p:attrName>ppt_y</p:attrName>
                                        </p:attrNameLst>
                                      </p:cBhvr>
                                      <p:tavLst>
                                        <p:tav tm="0">
                                          <p:val>
                                            <p:strVal val="0-#ppt_h/2"/>
                                          </p:val>
                                        </p:tav>
                                        <p:tav tm="100000">
                                          <p:val>
                                            <p:strVal val="#ppt_y"/>
                                          </p:val>
                                        </p:tav>
                                      </p:tavLst>
                                    </p:anim>
                                  </p:childTnLst>
                                </p:cTn>
                              </p:par>
                              <p:par>
                                <p:cTn id="109" presetID="14" presetClass="entr" presetSubtype="10"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animEffect transition="in" filter="randombar(horizontal)">
                                      <p:cBhvr>
                                        <p:cTn id="111" dur="500"/>
                                        <p:tgtEl>
                                          <p:spTgt spid="75"/>
                                        </p:tgtEl>
                                      </p:cBhvr>
                                    </p:animEffect>
                                  </p:childTnLst>
                                </p:cTn>
                              </p:par>
                            </p:childTnLst>
                          </p:cTn>
                        </p:par>
                        <p:par>
                          <p:cTn id="112" fill="hold">
                            <p:stCondLst>
                              <p:cond delay="7800"/>
                            </p:stCondLst>
                            <p:childTnLst>
                              <p:par>
                                <p:cTn id="113" presetID="42" presetClass="entr" presetSubtype="0" fill="hold" grpId="0" nodeType="after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1000"/>
                                        <p:tgtEl>
                                          <p:spTgt spid="76"/>
                                        </p:tgtEl>
                                      </p:cBhvr>
                                    </p:animEffect>
                                    <p:anim calcmode="lin" valueType="num">
                                      <p:cBhvr>
                                        <p:cTn id="116" dur="1000" fill="hold"/>
                                        <p:tgtEl>
                                          <p:spTgt spid="76"/>
                                        </p:tgtEl>
                                        <p:attrNameLst>
                                          <p:attrName>ppt_x</p:attrName>
                                        </p:attrNameLst>
                                      </p:cBhvr>
                                      <p:tavLst>
                                        <p:tav tm="0">
                                          <p:val>
                                            <p:strVal val="#ppt_x"/>
                                          </p:val>
                                        </p:tav>
                                        <p:tav tm="100000">
                                          <p:val>
                                            <p:strVal val="#ppt_x"/>
                                          </p:val>
                                        </p:tav>
                                      </p:tavLst>
                                    </p:anim>
                                    <p:anim calcmode="lin" valueType="num">
                                      <p:cBhvr>
                                        <p:cTn id="117" dur="1000" fill="hold"/>
                                        <p:tgtEl>
                                          <p:spTgt spid="76"/>
                                        </p:tgtEl>
                                        <p:attrNameLst>
                                          <p:attrName>ppt_y</p:attrName>
                                        </p:attrNameLst>
                                      </p:cBhvr>
                                      <p:tavLst>
                                        <p:tav tm="0">
                                          <p:val>
                                            <p:strVal val="#ppt_y+.1"/>
                                          </p:val>
                                        </p:tav>
                                        <p:tav tm="100000">
                                          <p:val>
                                            <p:strVal val="#ppt_y"/>
                                          </p:val>
                                        </p:tav>
                                      </p:tavLst>
                                    </p:anim>
                                  </p:childTnLst>
                                </p:cTn>
                              </p:par>
                              <p:par>
                                <p:cTn id="118" presetID="2" presetClass="entr" presetSubtype="3" accel="52000" fill="hold" nodeType="withEffect">
                                  <p:stCondLst>
                                    <p:cond delay="400"/>
                                  </p:stCondLst>
                                  <p:childTnLst>
                                    <p:set>
                                      <p:cBhvr>
                                        <p:cTn id="119" dur="1" fill="hold">
                                          <p:stCondLst>
                                            <p:cond delay="0"/>
                                          </p:stCondLst>
                                        </p:cTn>
                                        <p:tgtEl>
                                          <p:spTgt spid="82"/>
                                        </p:tgtEl>
                                        <p:attrNameLst>
                                          <p:attrName>style.visibility</p:attrName>
                                        </p:attrNameLst>
                                      </p:cBhvr>
                                      <p:to>
                                        <p:strVal val="visible"/>
                                      </p:to>
                                    </p:set>
                                    <p:anim calcmode="lin" valueType="num">
                                      <p:cBhvr additive="base">
                                        <p:cTn id="120" dur="1200" fill="hold"/>
                                        <p:tgtEl>
                                          <p:spTgt spid="82"/>
                                        </p:tgtEl>
                                        <p:attrNameLst>
                                          <p:attrName>ppt_x</p:attrName>
                                        </p:attrNameLst>
                                      </p:cBhvr>
                                      <p:tavLst>
                                        <p:tav tm="0">
                                          <p:val>
                                            <p:strVal val="1+#ppt_w/2"/>
                                          </p:val>
                                        </p:tav>
                                        <p:tav tm="100000">
                                          <p:val>
                                            <p:strVal val="#ppt_x"/>
                                          </p:val>
                                        </p:tav>
                                      </p:tavLst>
                                    </p:anim>
                                    <p:anim calcmode="lin" valueType="num">
                                      <p:cBhvr additive="base">
                                        <p:cTn id="121" dur="1200" fill="hold"/>
                                        <p:tgtEl>
                                          <p:spTgt spid="82"/>
                                        </p:tgtEl>
                                        <p:attrNameLst>
                                          <p:attrName>ppt_y</p:attrName>
                                        </p:attrNameLst>
                                      </p:cBhvr>
                                      <p:tavLst>
                                        <p:tav tm="0">
                                          <p:val>
                                            <p:strVal val="0-#ppt_h/2"/>
                                          </p:val>
                                        </p:tav>
                                        <p:tav tm="100000">
                                          <p:val>
                                            <p:strVal val="#ppt_y"/>
                                          </p:val>
                                        </p:tav>
                                      </p:tavLst>
                                    </p:anim>
                                  </p:childTnLst>
                                </p:cTn>
                              </p:par>
                              <p:par>
                                <p:cTn id="122" presetID="14" presetClass="entr" presetSubtype="10" fill="hold" grpId="0" nodeType="withEffect">
                                  <p:stCondLst>
                                    <p:cond delay="0"/>
                                  </p:stCondLst>
                                  <p:childTnLst>
                                    <p:set>
                                      <p:cBhvr>
                                        <p:cTn id="123" dur="1" fill="hold">
                                          <p:stCondLst>
                                            <p:cond delay="0"/>
                                          </p:stCondLst>
                                        </p:cTn>
                                        <p:tgtEl>
                                          <p:spTgt spid="87"/>
                                        </p:tgtEl>
                                        <p:attrNameLst>
                                          <p:attrName>style.visibility</p:attrName>
                                        </p:attrNameLst>
                                      </p:cBhvr>
                                      <p:to>
                                        <p:strVal val="visible"/>
                                      </p:to>
                                    </p:set>
                                    <p:animEffect transition="in" filter="randombar(horizontal)">
                                      <p:cBhvr>
                                        <p:cTn id="124" dur="500"/>
                                        <p:tgtEl>
                                          <p:spTgt spid="87"/>
                                        </p:tgtEl>
                                      </p:cBhvr>
                                    </p:animEffect>
                                  </p:childTnLst>
                                </p:cTn>
                              </p:par>
                            </p:childTnLst>
                          </p:cTn>
                        </p:par>
                        <p:par>
                          <p:cTn id="125" fill="hold">
                            <p:stCondLst>
                              <p:cond delay="9400"/>
                            </p:stCondLst>
                            <p:childTnLst>
                              <p:par>
                                <p:cTn id="126" presetID="2" presetClass="entr" presetSubtype="12" accel="52000" fill="hold" nodeType="afterEffect">
                                  <p:stCondLst>
                                    <p:cond delay="0"/>
                                  </p:stCondLst>
                                  <p:childTnLst>
                                    <p:set>
                                      <p:cBhvr>
                                        <p:cTn id="127" dur="1" fill="hold">
                                          <p:stCondLst>
                                            <p:cond delay="0"/>
                                          </p:stCondLst>
                                        </p:cTn>
                                        <p:tgtEl>
                                          <p:spTgt spid="88"/>
                                        </p:tgtEl>
                                        <p:attrNameLst>
                                          <p:attrName>style.visibility</p:attrName>
                                        </p:attrNameLst>
                                      </p:cBhvr>
                                      <p:to>
                                        <p:strVal val="visible"/>
                                      </p:to>
                                    </p:set>
                                    <p:anim calcmode="lin" valueType="num">
                                      <p:cBhvr additive="base">
                                        <p:cTn id="128" dur="1200" fill="hold"/>
                                        <p:tgtEl>
                                          <p:spTgt spid="88"/>
                                        </p:tgtEl>
                                        <p:attrNameLst>
                                          <p:attrName>ppt_x</p:attrName>
                                        </p:attrNameLst>
                                      </p:cBhvr>
                                      <p:tavLst>
                                        <p:tav tm="0">
                                          <p:val>
                                            <p:strVal val="0-#ppt_w/2"/>
                                          </p:val>
                                        </p:tav>
                                        <p:tav tm="100000">
                                          <p:val>
                                            <p:strVal val="#ppt_x"/>
                                          </p:val>
                                        </p:tav>
                                      </p:tavLst>
                                    </p:anim>
                                    <p:anim calcmode="lin" valueType="num">
                                      <p:cBhvr additive="base">
                                        <p:cTn id="129" dur="1200" fill="hold"/>
                                        <p:tgtEl>
                                          <p:spTgt spid="88"/>
                                        </p:tgtEl>
                                        <p:attrNameLst>
                                          <p:attrName>ppt_y</p:attrName>
                                        </p:attrNameLst>
                                      </p:cBhvr>
                                      <p:tavLst>
                                        <p:tav tm="0">
                                          <p:val>
                                            <p:strVal val="1+#ppt_h/2"/>
                                          </p:val>
                                        </p:tav>
                                        <p:tav tm="100000">
                                          <p:val>
                                            <p:strVal val="#ppt_y"/>
                                          </p:val>
                                        </p:tav>
                                      </p:tavLst>
                                    </p:anim>
                                  </p:childTnLst>
                                </p:cTn>
                              </p:par>
                              <p:par>
                                <p:cTn id="130" presetID="14" presetClass="entr" presetSubtype="10" fill="hold" grpId="0" nodeType="withEffect">
                                  <p:stCondLst>
                                    <p:cond delay="0"/>
                                  </p:stCondLst>
                                  <p:childTnLst>
                                    <p:set>
                                      <p:cBhvr>
                                        <p:cTn id="131" dur="1" fill="hold">
                                          <p:stCondLst>
                                            <p:cond delay="0"/>
                                          </p:stCondLst>
                                        </p:cTn>
                                        <p:tgtEl>
                                          <p:spTgt spid="93"/>
                                        </p:tgtEl>
                                        <p:attrNameLst>
                                          <p:attrName>style.visibility</p:attrName>
                                        </p:attrNameLst>
                                      </p:cBhvr>
                                      <p:to>
                                        <p:strVal val="visible"/>
                                      </p:to>
                                    </p:set>
                                    <p:animEffect transition="in" filter="randombar(horizontal)">
                                      <p:cBhvr>
                                        <p:cTn id="132" dur="500"/>
                                        <p:tgtEl>
                                          <p:spTgt spid="93"/>
                                        </p:tgtEl>
                                      </p:cBhvr>
                                    </p:animEffect>
                                  </p:childTnLst>
                                </p:cTn>
                              </p:par>
                              <p:par>
                                <p:cTn id="133" presetID="2" presetClass="entr" presetSubtype="6" accel="52000" fill="hold" nodeType="withEffect">
                                  <p:stCondLst>
                                    <p:cond delay="900"/>
                                  </p:stCondLst>
                                  <p:childTnLst>
                                    <p:set>
                                      <p:cBhvr>
                                        <p:cTn id="134" dur="1" fill="hold">
                                          <p:stCondLst>
                                            <p:cond delay="0"/>
                                          </p:stCondLst>
                                        </p:cTn>
                                        <p:tgtEl>
                                          <p:spTgt spid="95"/>
                                        </p:tgtEl>
                                        <p:attrNameLst>
                                          <p:attrName>style.visibility</p:attrName>
                                        </p:attrNameLst>
                                      </p:cBhvr>
                                      <p:to>
                                        <p:strVal val="visible"/>
                                      </p:to>
                                    </p:set>
                                    <p:anim calcmode="lin" valueType="num">
                                      <p:cBhvr additive="base">
                                        <p:cTn id="135" dur="1200" fill="hold"/>
                                        <p:tgtEl>
                                          <p:spTgt spid="95"/>
                                        </p:tgtEl>
                                        <p:attrNameLst>
                                          <p:attrName>ppt_x</p:attrName>
                                        </p:attrNameLst>
                                      </p:cBhvr>
                                      <p:tavLst>
                                        <p:tav tm="0">
                                          <p:val>
                                            <p:strVal val="1+#ppt_w/2"/>
                                          </p:val>
                                        </p:tav>
                                        <p:tav tm="100000">
                                          <p:val>
                                            <p:strVal val="#ppt_x"/>
                                          </p:val>
                                        </p:tav>
                                      </p:tavLst>
                                    </p:anim>
                                    <p:anim calcmode="lin" valueType="num">
                                      <p:cBhvr additive="base">
                                        <p:cTn id="136" dur="1200" fill="hold"/>
                                        <p:tgtEl>
                                          <p:spTgt spid="95"/>
                                        </p:tgtEl>
                                        <p:attrNameLst>
                                          <p:attrName>ppt_y</p:attrName>
                                        </p:attrNameLst>
                                      </p:cBhvr>
                                      <p:tavLst>
                                        <p:tav tm="0">
                                          <p:val>
                                            <p:strVal val="1+#ppt_h/2"/>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94"/>
                                        </p:tgtEl>
                                        <p:attrNameLst>
                                          <p:attrName>style.visibility</p:attrName>
                                        </p:attrNameLst>
                                      </p:cBhvr>
                                      <p:to>
                                        <p:strVal val="visible"/>
                                      </p:to>
                                    </p:set>
                                    <p:animEffect transition="in" filter="fade">
                                      <p:cBhvr>
                                        <p:cTn id="139" dur="1000"/>
                                        <p:tgtEl>
                                          <p:spTgt spid="94"/>
                                        </p:tgtEl>
                                      </p:cBhvr>
                                    </p:animEffect>
                                    <p:anim calcmode="lin" valueType="num">
                                      <p:cBhvr>
                                        <p:cTn id="140" dur="1000" fill="hold"/>
                                        <p:tgtEl>
                                          <p:spTgt spid="94"/>
                                        </p:tgtEl>
                                        <p:attrNameLst>
                                          <p:attrName>ppt_x</p:attrName>
                                        </p:attrNameLst>
                                      </p:cBhvr>
                                      <p:tavLst>
                                        <p:tav tm="0">
                                          <p:val>
                                            <p:strVal val="#ppt_x"/>
                                          </p:val>
                                        </p:tav>
                                        <p:tav tm="100000">
                                          <p:val>
                                            <p:strVal val="#ppt_x"/>
                                          </p:val>
                                        </p:tav>
                                      </p:tavLst>
                                    </p:anim>
                                    <p:anim calcmode="lin" valueType="num">
                                      <p:cBhvr>
                                        <p:cTn id="141" dur="1000" fill="hold"/>
                                        <p:tgtEl>
                                          <p:spTgt spid="94"/>
                                        </p:tgtEl>
                                        <p:attrNameLst>
                                          <p:attrName>ppt_y</p:attrName>
                                        </p:attrNameLst>
                                      </p:cBhvr>
                                      <p:tavLst>
                                        <p:tav tm="0">
                                          <p:val>
                                            <p:strVal val="#ppt_y+.1"/>
                                          </p:val>
                                        </p:tav>
                                        <p:tav tm="100000">
                                          <p:val>
                                            <p:strVal val="#ppt_y"/>
                                          </p:val>
                                        </p:tav>
                                      </p:tavLst>
                                    </p:anim>
                                  </p:childTnLst>
                                </p:cTn>
                              </p:par>
                              <p:par>
                                <p:cTn id="142" presetID="14" presetClass="entr" presetSubtype="10" fill="hold" grpId="0" nodeType="withEffect">
                                  <p:stCondLst>
                                    <p:cond delay="0"/>
                                  </p:stCondLst>
                                  <p:childTnLst>
                                    <p:set>
                                      <p:cBhvr>
                                        <p:cTn id="143" dur="1" fill="hold">
                                          <p:stCondLst>
                                            <p:cond delay="0"/>
                                          </p:stCondLst>
                                        </p:cTn>
                                        <p:tgtEl>
                                          <p:spTgt spid="100"/>
                                        </p:tgtEl>
                                        <p:attrNameLst>
                                          <p:attrName>style.visibility</p:attrName>
                                        </p:attrNameLst>
                                      </p:cBhvr>
                                      <p:to>
                                        <p:strVal val="visible"/>
                                      </p:to>
                                    </p:set>
                                    <p:animEffect transition="in" filter="randombar(horizontal)">
                                      <p:cBhvr>
                                        <p:cTn id="144" dur="500"/>
                                        <p:tgtEl>
                                          <p:spTgt spid="100"/>
                                        </p:tgtEl>
                                      </p:cBhvr>
                                    </p:animEffect>
                                  </p:childTnLst>
                                </p:cTn>
                              </p:par>
                              <p:par>
                                <p:cTn id="145" presetID="2" presetClass="entr" presetSubtype="6" accel="52000" fill="hold" nodeType="withEffect">
                                  <p:stCondLst>
                                    <p:cond delay="900"/>
                                  </p:stCondLst>
                                  <p:childTnLst>
                                    <p:set>
                                      <p:cBhvr>
                                        <p:cTn id="146" dur="1" fill="hold">
                                          <p:stCondLst>
                                            <p:cond delay="0"/>
                                          </p:stCondLst>
                                        </p:cTn>
                                        <p:tgtEl>
                                          <p:spTgt spid="101"/>
                                        </p:tgtEl>
                                        <p:attrNameLst>
                                          <p:attrName>style.visibility</p:attrName>
                                        </p:attrNameLst>
                                      </p:cBhvr>
                                      <p:to>
                                        <p:strVal val="visible"/>
                                      </p:to>
                                    </p:set>
                                    <p:anim calcmode="lin" valueType="num">
                                      <p:cBhvr additive="base">
                                        <p:cTn id="147" dur="1200" fill="hold"/>
                                        <p:tgtEl>
                                          <p:spTgt spid="101"/>
                                        </p:tgtEl>
                                        <p:attrNameLst>
                                          <p:attrName>ppt_x</p:attrName>
                                        </p:attrNameLst>
                                      </p:cBhvr>
                                      <p:tavLst>
                                        <p:tav tm="0">
                                          <p:val>
                                            <p:strVal val="1+#ppt_w/2"/>
                                          </p:val>
                                        </p:tav>
                                        <p:tav tm="100000">
                                          <p:val>
                                            <p:strVal val="#ppt_x"/>
                                          </p:val>
                                        </p:tav>
                                      </p:tavLst>
                                    </p:anim>
                                    <p:anim calcmode="lin" valueType="num">
                                      <p:cBhvr additive="base">
                                        <p:cTn id="148" dur="1200" fill="hold"/>
                                        <p:tgtEl>
                                          <p:spTgt spid="101"/>
                                        </p:tgtEl>
                                        <p:attrNameLst>
                                          <p:attrName>ppt_y</p:attrName>
                                        </p:attrNameLst>
                                      </p:cBhvr>
                                      <p:tavLst>
                                        <p:tav tm="0">
                                          <p:val>
                                            <p:strVal val="1+#ppt_h/2"/>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105"/>
                                        </p:tgtEl>
                                        <p:attrNameLst>
                                          <p:attrName>style.visibility</p:attrName>
                                        </p:attrNameLst>
                                      </p:cBhvr>
                                      <p:to>
                                        <p:strVal val="visible"/>
                                      </p:to>
                                    </p:set>
                                    <p:animEffect transition="in" filter="fade">
                                      <p:cBhvr>
                                        <p:cTn id="151" dur="1000"/>
                                        <p:tgtEl>
                                          <p:spTgt spid="105"/>
                                        </p:tgtEl>
                                      </p:cBhvr>
                                    </p:animEffect>
                                    <p:anim calcmode="lin" valueType="num">
                                      <p:cBhvr>
                                        <p:cTn id="152" dur="1000" fill="hold"/>
                                        <p:tgtEl>
                                          <p:spTgt spid="105"/>
                                        </p:tgtEl>
                                        <p:attrNameLst>
                                          <p:attrName>ppt_x</p:attrName>
                                        </p:attrNameLst>
                                      </p:cBhvr>
                                      <p:tavLst>
                                        <p:tav tm="0">
                                          <p:val>
                                            <p:strVal val="#ppt_x"/>
                                          </p:val>
                                        </p:tav>
                                        <p:tav tm="100000">
                                          <p:val>
                                            <p:strVal val="#ppt_x"/>
                                          </p:val>
                                        </p:tav>
                                      </p:tavLst>
                                    </p:anim>
                                    <p:anim calcmode="lin" valueType="num">
                                      <p:cBhvr>
                                        <p:cTn id="153" dur="1000" fill="hold"/>
                                        <p:tgtEl>
                                          <p:spTgt spid="105"/>
                                        </p:tgtEl>
                                        <p:attrNameLst>
                                          <p:attrName>ppt_y</p:attrName>
                                        </p:attrNameLst>
                                      </p:cBhvr>
                                      <p:tavLst>
                                        <p:tav tm="0">
                                          <p:val>
                                            <p:strVal val="#ppt_y+.1"/>
                                          </p:val>
                                        </p:tav>
                                        <p:tav tm="100000">
                                          <p:val>
                                            <p:strVal val="#ppt_y"/>
                                          </p:val>
                                        </p:tav>
                                      </p:tavLst>
                                    </p:anim>
                                  </p:childTnLst>
                                </p:cTn>
                              </p:par>
                              <p:par>
                                <p:cTn id="154" presetID="14" presetClass="entr" presetSubtype="10" fill="hold" grpId="0" nodeType="withEffect">
                                  <p:stCondLst>
                                    <p:cond delay="0"/>
                                  </p:stCondLst>
                                  <p:childTnLst>
                                    <p:set>
                                      <p:cBhvr>
                                        <p:cTn id="155" dur="1" fill="hold">
                                          <p:stCondLst>
                                            <p:cond delay="0"/>
                                          </p:stCondLst>
                                        </p:cTn>
                                        <p:tgtEl>
                                          <p:spTgt spid="110"/>
                                        </p:tgtEl>
                                        <p:attrNameLst>
                                          <p:attrName>style.visibility</p:attrName>
                                        </p:attrNameLst>
                                      </p:cBhvr>
                                      <p:to>
                                        <p:strVal val="visible"/>
                                      </p:to>
                                    </p:set>
                                    <p:animEffect transition="in" filter="randombar(horizontal)">
                                      <p:cBhvr>
                                        <p:cTn id="15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25" grpId="0" animBg="1"/>
      <p:bldP spid="26" grpId="0" animBg="1"/>
      <p:bldP spid="31" grpId="0"/>
      <p:bldP spid="32" grpId="0"/>
      <p:bldP spid="34" grpId="0"/>
      <p:bldP spid="43" grpId="0"/>
      <p:bldP spid="47" grpId="0"/>
      <p:bldP spid="53" grpId="0"/>
      <p:bldP spid="75" grpId="0"/>
      <p:bldP spid="76" grpId="0" animBg="1"/>
      <p:bldP spid="87" grpId="0"/>
      <p:bldP spid="93" grpId="0"/>
      <p:bldP spid="94" grpId="0" animBg="1"/>
      <p:bldP spid="100" grpId="0"/>
      <p:bldP spid="1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广告业务</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TextBox 7"/>
          <p:cNvSpPr txBox="1"/>
          <p:nvPr/>
        </p:nvSpPr>
        <p:spPr>
          <a:xfrm>
            <a:off x="7175328" y="1826785"/>
            <a:ext cx="4104455" cy="5143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3" tIns="34287" rIns="68573" bIns="34287">
            <a:spAutoFit/>
          </a:bodyPr>
          <a:lstStyle>
            <a:defPPr>
              <a:defRPr lang="zh-CN"/>
            </a:defPPr>
            <a:lvl1pPr>
              <a:lnSpc>
                <a:spcPct val="130000"/>
              </a:lnSpc>
              <a:spcAft>
                <a:spcPts val="500"/>
              </a:spcAft>
              <a:defRPr sz="1400">
                <a:latin typeface="微软雅黑" pitchFamily="34" charset="-122"/>
                <a:ea typeface="微软雅黑" pitchFamily="34" charset="-122"/>
              </a:defRPr>
            </a:lvl1pPr>
          </a:lstStyle>
          <a:p>
            <a:r>
              <a:rPr lang="zh-CN" altLang="zh-CN" dirty="0" smtClean="0">
                <a:solidFill>
                  <a:schemeClr val="tx1">
                    <a:lumMod val="65000"/>
                    <a:lumOff val="35000"/>
                  </a:schemeClr>
                </a:solidFill>
                <a:latin typeface="+mj-ea"/>
                <a:ea typeface="+mj-ea"/>
                <a:sym typeface="微软雅黑" pitchFamily="34" charset="-122"/>
              </a:rPr>
              <a:t>广告业务前期主要的操作模式是以我公司的瓶装气钢瓶为载体，在钢瓶上张贴广告。在经过一段时间的努力后，发展了部分广告用户。但是实际结果很让人沮丧，广告张贴后基本如泥牛沉海无影无踪，收不到任何用户需求电话。偶尔我们的广告客户收到一两个电话居然是要求客户送液化气的，搞得客户哭笑不得，最后取消了与我们合作的打算。另外，城管对我们在钢瓶上张贴广告也提出了异议。最后不得不取消了在钢瓶上张贴广告的销售模式。由于上述原因本人又开动脑筋，采取了给用户派发宣传册的方法，这样即免去了城管的质疑和骚扰，也免去了我公司站点直销员在钢瓶上张贴广告的麻烦。比较成功的用户就是一家在武汉比较有名气的家政公司</a:t>
            </a:r>
            <a:r>
              <a:rPr lang="en-US" altLang="zh-CN" dirty="0" smtClean="0">
                <a:solidFill>
                  <a:schemeClr val="tx1">
                    <a:lumMod val="65000"/>
                    <a:lumOff val="35000"/>
                  </a:schemeClr>
                </a:solidFill>
                <a:latin typeface="+mj-ea"/>
                <a:ea typeface="+mj-ea"/>
                <a:sym typeface="微软雅黑" pitchFamily="34" charset="-122"/>
              </a:rPr>
              <a:t>.</a:t>
            </a:r>
            <a:r>
              <a:rPr lang="zh-CN" altLang="zh-CN" dirty="0" smtClean="0">
                <a:solidFill>
                  <a:schemeClr val="tx1">
                    <a:lumMod val="65000"/>
                    <a:lumOff val="35000"/>
                  </a:schemeClr>
                </a:solidFill>
                <a:latin typeface="+mj-ea"/>
                <a:ea typeface="+mj-ea"/>
                <a:sym typeface="微软雅黑" pitchFamily="34" charset="-122"/>
              </a:rPr>
              <a:t>但是在和我公司合作几次后，还是因为效果不佳，没有收到一个订单而难以为继。现已准备改变方式采用另一种方法和对方进行合作。以下是这几个月来广告的销售数据：</a:t>
            </a:r>
          </a:p>
          <a:p>
            <a:endParaRPr lang="zh-CN" altLang="en-US" dirty="0">
              <a:solidFill>
                <a:schemeClr val="tx1">
                  <a:lumMod val="65000"/>
                  <a:lumOff val="35000"/>
                </a:schemeClr>
              </a:solidFill>
              <a:latin typeface="+mj-ea"/>
              <a:ea typeface="+mj-ea"/>
              <a:sym typeface="微软雅黑" pitchFamily="34" charset="-122"/>
            </a:endParaRPr>
          </a:p>
        </p:txBody>
      </p:sp>
      <p:grpSp>
        <p:nvGrpSpPr>
          <p:cNvPr id="2" name="组合 26"/>
          <p:cNvGrpSpPr/>
          <p:nvPr/>
        </p:nvGrpSpPr>
        <p:grpSpPr>
          <a:xfrm>
            <a:off x="923166" y="1999435"/>
            <a:ext cx="5960554" cy="3427553"/>
            <a:chOff x="3011397" y="1999434"/>
            <a:chExt cx="5027858" cy="2891216"/>
          </a:xfrm>
        </p:grpSpPr>
        <p:pic>
          <p:nvPicPr>
            <p:cNvPr id="28" name="Picture 5" descr="C:\Users\Administrator\Desktop\2.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011397" y="1999434"/>
              <a:ext cx="5027858" cy="28912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29" name="矩形 28"/>
            <p:cNvSpPr/>
            <p:nvPr/>
          </p:nvSpPr>
          <p:spPr>
            <a:xfrm>
              <a:off x="3502918" y="2204864"/>
              <a:ext cx="4104456" cy="2232248"/>
            </a:xfrm>
            <a:prstGeom prst="rect">
              <a:avLst/>
            </a:prstGeom>
            <a:blipFill>
              <a:blip r:embed="rId4" cstate="email">
                <a:extLst>
                  <a:ext uri="{BEBA8EAE-BF5A-486C-A8C5-ECC9F3942E4B}">
                    <a14:imgProps xmlns:a14="http://schemas.microsoft.com/office/drawing/2010/main" xmlns="">
                      <a14:imgLayer r:embed="rId5">
                        <a14:imgEffect>
                          <a14:saturation sat="0"/>
                        </a14:imgEffect>
                      </a14:imgLayer>
                    </a14:imgProps>
                  </a:ext>
                  <a:ext uri="{28A0092B-C50C-407E-A947-70E740481C1C}">
                    <a14:useLocalDpi xmlns:a14="http://schemas.microsoft.com/office/drawing/2010/main" xmln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 name="组合 29"/>
          <p:cNvGrpSpPr/>
          <p:nvPr/>
        </p:nvGrpSpPr>
        <p:grpSpPr>
          <a:xfrm>
            <a:off x="7466420" y="1187888"/>
            <a:ext cx="2294848" cy="488259"/>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latin typeface="+mj-ea"/>
                <a:ea typeface="+mj-ea"/>
              </a:endParaRPr>
            </a:p>
          </p:txBody>
        </p:sp>
        <p:sp>
          <p:nvSpPr>
            <p:cNvPr id="32" name="圆角矩形 31"/>
            <p:cNvSpPr/>
            <p:nvPr/>
          </p:nvSpPr>
          <p:spPr>
            <a:xfrm>
              <a:off x="4351929" y="1373340"/>
              <a:ext cx="3742171" cy="2584452"/>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latin typeface="+mj-ea"/>
                <a:ea typeface="+mj-ea"/>
              </a:endParaRPr>
            </a:p>
          </p:txBody>
        </p:sp>
      </p:grpSp>
      <p:sp>
        <p:nvSpPr>
          <p:cNvPr id="33" name="TextBox 22"/>
          <p:cNvSpPr txBox="1"/>
          <p:nvPr/>
        </p:nvSpPr>
        <p:spPr>
          <a:xfrm>
            <a:off x="7504005" y="1218539"/>
            <a:ext cx="1210588" cy="400110"/>
          </a:xfrm>
          <a:prstGeom prst="rect">
            <a:avLst/>
          </a:prstGeom>
          <a:noFill/>
        </p:spPr>
        <p:txBody>
          <a:bodyPr wrap="none" rtlCol="0">
            <a:spAutoFit/>
          </a:bodyPr>
          <a:lstStyle>
            <a:defPPr>
              <a:defRPr lang="zh-CN"/>
            </a:defPPr>
            <a:lvl1pPr>
              <a:defRPr sz="2400" b="1">
                <a:solidFill>
                  <a:schemeClr val="tx1">
                    <a:lumMod val="75000"/>
                    <a:lumOff val="25000"/>
                  </a:schemeClr>
                </a:solidFill>
                <a:effectLst>
                  <a:outerShdw blurRad="381000" dist="38100" dir="2700000" algn="tl">
                    <a:srgbClr val="000000">
                      <a:alpha val="20000"/>
                    </a:srgbClr>
                  </a:outerShdw>
                </a:effectLst>
                <a:latin typeface="微软雅黑" pitchFamily="34" charset="-122"/>
                <a:ea typeface="微软雅黑" pitchFamily="34" charset="-122"/>
              </a:defRPr>
            </a:lvl1pPr>
          </a:lstStyle>
          <a:p>
            <a:r>
              <a:rPr lang="zh-CN" altLang="en-US" sz="2000" dirty="0" smtClean="0">
                <a:solidFill>
                  <a:schemeClr val="bg1"/>
                </a:solidFill>
              </a:rPr>
              <a:t>工作内容</a:t>
            </a:r>
            <a:endParaRPr lang="zh-CN" altLang="en-US" sz="2000" dirty="0">
              <a:solidFill>
                <a:schemeClr val="bg1"/>
              </a:solidFill>
            </a:endParaRPr>
          </a:p>
        </p:txBody>
      </p:sp>
      <p:pic>
        <p:nvPicPr>
          <p:cNvPr id="13" name="图片 12" descr="998130740.jpg"/>
          <p:cNvPicPr>
            <a:picLocks noChangeAspect="1"/>
          </p:cNvPicPr>
          <p:nvPr/>
        </p:nvPicPr>
        <p:blipFill>
          <a:blip r:embed="rId6"/>
          <a:stretch>
            <a:fillRect/>
          </a:stretch>
        </p:blipFill>
        <p:spPr>
          <a:xfrm>
            <a:off x="1505867" y="2254848"/>
            <a:ext cx="4865856" cy="2610557"/>
          </a:xfrm>
          <a:prstGeom prst="rect">
            <a:avLst/>
          </a:prstGeom>
        </p:spPr>
      </p:pic>
    </p:spTree>
    <p:extLst>
      <p:ext uri="{BB962C8B-B14F-4D97-AF65-F5344CB8AC3E}">
        <p14:creationId xmlns:p14="http://schemas.microsoft.com/office/powerpoint/2010/main" xmlns="" val="4224678060"/>
      </p:ext>
    </p:extLst>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randombar(horizontal)">
                                      <p:cBhvr>
                                        <p:cTn id="28" dur="500"/>
                                        <p:tgtEl>
                                          <p:spTgt spid="33"/>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6"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广告业务销售数据</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矩形 5"/>
          <p:cNvSpPr/>
          <p:nvPr/>
        </p:nvSpPr>
        <p:spPr>
          <a:xfrm>
            <a:off x="4" y="3815229"/>
            <a:ext cx="12194117" cy="871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algn="ctr"/>
            <a:endParaRPr lang="zh-CN" altLang="en-US"/>
          </a:p>
        </p:txBody>
      </p:sp>
      <p:grpSp>
        <p:nvGrpSpPr>
          <p:cNvPr id="7" name="组合 6"/>
          <p:cNvGrpSpPr/>
          <p:nvPr/>
        </p:nvGrpSpPr>
        <p:grpSpPr>
          <a:xfrm>
            <a:off x="1056440" y="3240733"/>
            <a:ext cx="1159947" cy="1159761"/>
            <a:chOff x="1466675" y="3784103"/>
            <a:chExt cx="1301392" cy="1301862"/>
          </a:xfrm>
        </p:grpSpPr>
        <p:grpSp>
          <p:nvGrpSpPr>
            <p:cNvPr id="8" name="组合 7"/>
            <p:cNvGrpSpPr/>
            <p:nvPr/>
          </p:nvGrpSpPr>
          <p:grpSpPr>
            <a:xfrm>
              <a:off x="1466675" y="3784103"/>
              <a:ext cx="1301392" cy="1301862"/>
              <a:chOff x="4345444" y="2542859"/>
              <a:chExt cx="1810550" cy="1811205"/>
            </a:xfrm>
          </p:grpSpPr>
          <p:grpSp>
            <p:nvGrpSpPr>
              <p:cNvPr id="10" name="组合 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2" name="同心圆 1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13" name="椭圆 1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1" name="椭圆 10"/>
              <p:cNvSpPr/>
              <p:nvPr/>
            </p:nvSpPr>
            <p:spPr>
              <a:xfrm>
                <a:off x="4447523" y="2644973"/>
                <a:ext cx="1606393" cy="1606973"/>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9" name="TextBox 97"/>
            <p:cNvSpPr txBox="1"/>
            <p:nvPr/>
          </p:nvSpPr>
          <p:spPr>
            <a:xfrm>
              <a:off x="1692270" y="4180596"/>
              <a:ext cx="1002425"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12</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778246" y="3407000"/>
            <a:ext cx="877900" cy="877759"/>
            <a:chOff x="3117025" y="3959191"/>
            <a:chExt cx="984950" cy="985306"/>
          </a:xfrm>
        </p:grpSpPr>
        <p:grpSp>
          <p:nvGrpSpPr>
            <p:cNvPr id="15" name="组合 14"/>
            <p:cNvGrpSpPr/>
            <p:nvPr/>
          </p:nvGrpSpPr>
          <p:grpSpPr>
            <a:xfrm>
              <a:off x="3117025" y="3959191"/>
              <a:ext cx="984950" cy="985306"/>
              <a:chOff x="4345444" y="2542859"/>
              <a:chExt cx="1810550" cy="1811205"/>
            </a:xfrm>
          </p:grpSpPr>
          <p:grpSp>
            <p:nvGrpSpPr>
              <p:cNvPr id="17" name="组合 1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0" name="同心圆 1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21" name="椭圆 20"/>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8" name="椭圆 17"/>
              <p:cNvSpPr/>
              <p:nvPr/>
            </p:nvSpPr>
            <p:spPr>
              <a:xfrm>
                <a:off x="4483177" y="2680639"/>
                <a:ext cx="1535084" cy="1535638"/>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6" name="TextBox 104"/>
            <p:cNvSpPr txBox="1"/>
            <p:nvPr/>
          </p:nvSpPr>
          <p:spPr>
            <a:xfrm>
              <a:off x="3188494" y="4196695"/>
              <a:ext cx="850204" cy="531378"/>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1</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3967176" y="3258011"/>
            <a:ext cx="1175914" cy="1175726"/>
            <a:chOff x="4450933" y="3791953"/>
            <a:chExt cx="1319306" cy="1319782"/>
          </a:xfrm>
        </p:grpSpPr>
        <p:grpSp>
          <p:nvGrpSpPr>
            <p:cNvPr id="23" name="组合 22"/>
            <p:cNvGrpSpPr/>
            <p:nvPr/>
          </p:nvGrpSpPr>
          <p:grpSpPr>
            <a:xfrm>
              <a:off x="4450933" y="3791953"/>
              <a:ext cx="1319306" cy="1319782"/>
              <a:chOff x="4345444" y="2542859"/>
              <a:chExt cx="1810550" cy="1811205"/>
            </a:xfrm>
          </p:grpSpPr>
          <p:grpSp>
            <p:nvGrpSpPr>
              <p:cNvPr id="25" name="组合 2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7" name="同心圆 2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28" name="椭圆 27"/>
                <p:cNvSpPr/>
                <p:nvPr/>
              </p:nvSpPr>
              <p:spPr>
                <a:xfrm>
                  <a:off x="1484232" y="1093650"/>
                  <a:ext cx="1504275"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26" name="椭圆 25"/>
              <p:cNvSpPr/>
              <p:nvPr/>
            </p:nvSpPr>
            <p:spPr>
              <a:xfrm>
                <a:off x="4447253" y="2695339"/>
                <a:ext cx="1606933" cy="1607514"/>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24" name="TextBox 111"/>
            <p:cNvSpPr txBox="1"/>
            <p:nvPr/>
          </p:nvSpPr>
          <p:spPr>
            <a:xfrm>
              <a:off x="4685484" y="4180595"/>
              <a:ext cx="850203"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2</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54120" y="3392021"/>
            <a:ext cx="907853" cy="907708"/>
            <a:chOff x="6119197" y="3942381"/>
            <a:chExt cx="1018558" cy="1018926"/>
          </a:xfrm>
        </p:grpSpPr>
        <p:grpSp>
          <p:nvGrpSpPr>
            <p:cNvPr id="30" name="组合 29"/>
            <p:cNvGrpSpPr/>
            <p:nvPr/>
          </p:nvGrpSpPr>
          <p:grpSpPr>
            <a:xfrm>
              <a:off x="6119197" y="3942381"/>
              <a:ext cx="1018558" cy="1018926"/>
              <a:chOff x="4345444" y="2542859"/>
              <a:chExt cx="1810550" cy="1811205"/>
            </a:xfrm>
          </p:grpSpPr>
          <p:grpSp>
            <p:nvGrpSpPr>
              <p:cNvPr id="32" name="组合 3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4"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35" name="椭圆 3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33" name="椭圆 32"/>
              <p:cNvSpPr/>
              <p:nvPr/>
            </p:nvSpPr>
            <p:spPr>
              <a:xfrm>
                <a:off x="4466846" y="2664303"/>
                <a:ext cx="1567743" cy="1568310"/>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31" name="TextBox 118"/>
            <p:cNvSpPr txBox="1"/>
            <p:nvPr/>
          </p:nvSpPr>
          <p:spPr>
            <a:xfrm>
              <a:off x="6209133" y="4196696"/>
              <a:ext cx="850204"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3</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6673007" y="3392023"/>
            <a:ext cx="944820" cy="907708"/>
            <a:chOff x="7486713" y="3942381"/>
            <a:chExt cx="1060031" cy="1018926"/>
          </a:xfrm>
        </p:grpSpPr>
        <p:grpSp>
          <p:nvGrpSpPr>
            <p:cNvPr id="37" name="组合 36"/>
            <p:cNvGrpSpPr/>
            <p:nvPr/>
          </p:nvGrpSpPr>
          <p:grpSpPr>
            <a:xfrm>
              <a:off x="7486713" y="3942381"/>
              <a:ext cx="1018558" cy="1018926"/>
              <a:chOff x="4345444" y="2542859"/>
              <a:chExt cx="1810550" cy="1811205"/>
            </a:xfrm>
          </p:grpSpPr>
          <p:grpSp>
            <p:nvGrpSpPr>
              <p:cNvPr id="39" name="组合 38"/>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1" name="同心圆 4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42" name="椭圆 41"/>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40" name="椭圆 39"/>
              <p:cNvSpPr/>
              <p:nvPr/>
            </p:nvSpPr>
            <p:spPr>
              <a:xfrm>
                <a:off x="4466990" y="2664444"/>
                <a:ext cx="1567461" cy="1568026"/>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38" name="TextBox 125"/>
            <p:cNvSpPr txBox="1"/>
            <p:nvPr/>
          </p:nvSpPr>
          <p:spPr>
            <a:xfrm>
              <a:off x="7555666" y="4199438"/>
              <a:ext cx="991078" cy="485242"/>
            </a:xfrm>
            <a:prstGeom prst="rect">
              <a:avLst/>
            </a:prstGeom>
            <a:noFill/>
          </p:spPr>
          <p:txBody>
            <a:bodyPr wrap="square" lIns="184256" tIns="92128" rIns="184256" bIns="92128"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4</a:t>
              </a:r>
              <a:r>
                <a:rPr lang="zh-CN" altLang="en-US" sz="1600" dirty="0" smtClean="0">
                  <a:solidFill>
                    <a:schemeClr val="bg1"/>
                  </a:solidFill>
                  <a:latin typeface="微软雅黑" panose="020B0503020204020204" pitchFamily="34" charset="-122"/>
                  <a:ea typeface="微软雅黑" panose="020B0503020204020204" pitchFamily="34" charset="-122"/>
                </a:rPr>
                <a:t>月</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7891890" y="3241470"/>
            <a:ext cx="1209007" cy="1208814"/>
            <a:chOff x="8854229" y="3773382"/>
            <a:chExt cx="1356434" cy="1356924"/>
          </a:xfrm>
        </p:grpSpPr>
        <p:grpSp>
          <p:nvGrpSpPr>
            <p:cNvPr id="44" name="组合 43"/>
            <p:cNvGrpSpPr/>
            <p:nvPr/>
          </p:nvGrpSpPr>
          <p:grpSpPr>
            <a:xfrm>
              <a:off x="8854229" y="3773382"/>
              <a:ext cx="1356434" cy="1356924"/>
              <a:chOff x="4345444" y="2542859"/>
              <a:chExt cx="1810550" cy="1811205"/>
            </a:xfrm>
          </p:grpSpPr>
          <p:grpSp>
            <p:nvGrpSpPr>
              <p:cNvPr id="46" name="组合 4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8" name="同心圆 4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49" name="椭圆 48"/>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47" name="椭圆 46"/>
              <p:cNvSpPr/>
              <p:nvPr/>
            </p:nvSpPr>
            <p:spPr>
              <a:xfrm>
                <a:off x="4464838" y="2723318"/>
                <a:ext cx="1571761" cy="1572326"/>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45" name="TextBox 132"/>
            <p:cNvSpPr txBox="1"/>
            <p:nvPr/>
          </p:nvSpPr>
          <p:spPr>
            <a:xfrm>
              <a:off x="9068720" y="4180595"/>
              <a:ext cx="1015119"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5</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9411928" y="3023853"/>
            <a:ext cx="1644309" cy="1644047"/>
            <a:chOff x="10559621" y="3529102"/>
            <a:chExt cx="1844818" cy="1845484"/>
          </a:xfrm>
        </p:grpSpPr>
        <p:grpSp>
          <p:nvGrpSpPr>
            <p:cNvPr id="51" name="组合 50"/>
            <p:cNvGrpSpPr/>
            <p:nvPr/>
          </p:nvGrpSpPr>
          <p:grpSpPr>
            <a:xfrm>
              <a:off x="10559621" y="3529102"/>
              <a:ext cx="1844818" cy="1845484"/>
              <a:chOff x="4345444" y="2542859"/>
              <a:chExt cx="1810550" cy="1811205"/>
            </a:xfrm>
          </p:grpSpPr>
          <p:grpSp>
            <p:nvGrpSpPr>
              <p:cNvPr id="53" name="组合 5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5" name="同心圆 5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56" name="椭圆 5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54" name="椭圆 53"/>
              <p:cNvSpPr/>
              <p:nvPr/>
            </p:nvSpPr>
            <p:spPr>
              <a:xfrm>
                <a:off x="4422287" y="2619728"/>
                <a:ext cx="1656864" cy="1657461"/>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52" name="TextBox 139"/>
            <p:cNvSpPr txBox="1"/>
            <p:nvPr/>
          </p:nvSpPr>
          <p:spPr>
            <a:xfrm>
              <a:off x="10948735" y="4180595"/>
              <a:ext cx="1097152"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6</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438018" y="1700810"/>
            <a:ext cx="2588797" cy="1456387"/>
            <a:chOff x="689131" y="1318791"/>
            <a:chExt cx="1631535" cy="1036935"/>
          </a:xfrm>
        </p:grpSpPr>
        <p:sp>
          <p:nvSpPr>
            <p:cNvPr id="58" name="TextBox 145"/>
            <p:cNvSpPr txBox="1"/>
            <p:nvPr/>
          </p:nvSpPr>
          <p:spPr>
            <a:xfrm>
              <a:off x="724689" y="1667530"/>
              <a:ext cx="1516141" cy="467020"/>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搬家公司张贴广告</a:t>
              </a:r>
              <a:r>
                <a:rPr lang="en-US" altLang="zh-CN" sz="1400" dirty="0" smtClean="0">
                  <a:solidFill>
                    <a:schemeClr val="tx1">
                      <a:lumMod val="75000"/>
                      <a:lumOff val="25000"/>
                    </a:schemeClr>
                  </a:solidFill>
                  <a:latin typeface="微软雅黑" pitchFamily="34" charset="-122"/>
                  <a:ea typeface="微软雅黑" pitchFamily="34" charset="-122"/>
                </a:rPr>
                <a:t>2000</a:t>
              </a:r>
              <a:r>
                <a:rPr lang="zh-CN" altLang="en-US" sz="1400" dirty="0" smtClean="0">
                  <a:solidFill>
                    <a:schemeClr val="tx1">
                      <a:lumMod val="75000"/>
                      <a:lumOff val="25000"/>
                    </a:schemeClr>
                  </a:solidFill>
                  <a:latin typeface="微软雅黑" pitchFamily="34" charset="-122"/>
                  <a:ea typeface="微软雅黑" pitchFamily="34" charset="-122"/>
                </a:rPr>
                <a:t>张，总金额：</a:t>
              </a:r>
              <a:r>
                <a:rPr lang="en-US" altLang="zh-CN" sz="1400" dirty="0" smtClean="0">
                  <a:solidFill>
                    <a:schemeClr val="tx1">
                      <a:lumMod val="75000"/>
                      <a:lumOff val="25000"/>
                    </a:schemeClr>
                  </a:solidFill>
                  <a:latin typeface="微软雅黑" pitchFamily="34" charset="-122"/>
                  <a:ea typeface="微软雅黑" pitchFamily="34" charset="-122"/>
                </a:rPr>
                <a:t>1000.00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59" name="组合 58"/>
            <p:cNvGrpSpPr/>
            <p:nvPr/>
          </p:nvGrpSpPr>
          <p:grpSpPr>
            <a:xfrm>
              <a:off x="689131" y="1318791"/>
              <a:ext cx="1631535" cy="1036935"/>
              <a:chOff x="689131" y="1318791"/>
              <a:chExt cx="1631535" cy="1036935"/>
            </a:xfrm>
          </p:grpSpPr>
          <p:cxnSp>
            <p:nvCxnSpPr>
              <p:cNvPr id="60" name="直接连接符 59"/>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1" name="TextBox 148"/>
              <p:cNvSpPr txBox="1"/>
              <p:nvPr/>
            </p:nvSpPr>
            <p:spPr>
              <a:xfrm>
                <a:off x="689131" y="1318791"/>
                <a:ext cx="1631535" cy="289988"/>
              </a:xfrm>
              <a:prstGeom prst="rect">
                <a:avLst/>
              </a:prstGeom>
            </p:spPr>
            <p:style>
              <a:lnRef idx="3">
                <a:schemeClr val="lt1"/>
              </a:lnRef>
              <a:fillRef idx="1">
                <a:schemeClr val="accent1"/>
              </a:fillRef>
              <a:effectRef idx="1">
                <a:schemeClr val="accent1"/>
              </a:effectRef>
              <a:fontRef idx="minor">
                <a:schemeClr val="lt1"/>
              </a:fontRef>
            </p:style>
            <p:txBody>
              <a:bodyPr wrap="square" lIns="121908" tIns="0" rIns="121908" bIns="0" rtlCol="0" anchor="t">
                <a:spAutoFit/>
              </a:bodyPr>
              <a:lstStyle/>
              <a:p>
                <a:pPr algn="ctr">
                  <a:lnSpc>
                    <a:spcPct val="150000"/>
                  </a:lnSpc>
                </a:pPr>
                <a:r>
                  <a:rPr lang="zh-CN" altLang="en-US" sz="2000" dirty="0" smtClean="0">
                    <a:solidFill>
                      <a:schemeClr val="tx1">
                        <a:lumMod val="75000"/>
                        <a:lumOff val="25000"/>
                      </a:schemeClr>
                    </a:solidFill>
                    <a:latin typeface="微软雅黑" pitchFamily="34" charset="-122"/>
                    <a:ea typeface="微软雅黑" pitchFamily="34" charset="-122"/>
                  </a:rPr>
                  <a:t>搬家公司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62" name="组合 61"/>
          <p:cNvGrpSpPr/>
          <p:nvPr/>
        </p:nvGrpSpPr>
        <p:grpSpPr>
          <a:xfrm>
            <a:off x="3333889" y="1698235"/>
            <a:ext cx="2248047" cy="1411319"/>
            <a:chOff x="832917" y="1462812"/>
            <a:chExt cx="1248170" cy="892914"/>
          </a:xfrm>
        </p:grpSpPr>
        <p:sp>
          <p:nvSpPr>
            <p:cNvPr id="63" name="TextBox 150"/>
            <p:cNvSpPr txBox="1"/>
            <p:nvPr/>
          </p:nvSpPr>
          <p:spPr>
            <a:xfrm>
              <a:off x="832917" y="1767301"/>
              <a:ext cx="1248170" cy="414997"/>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防水公司张贴广告</a:t>
              </a:r>
              <a:r>
                <a:rPr lang="en-US" altLang="zh-CN" sz="1400" dirty="0" smtClean="0">
                  <a:solidFill>
                    <a:schemeClr val="tx1">
                      <a:lumMod val="75000"/>
                      <a:lumOff val="25000"/>
                    </a:schemeClr>
                  </a:solidFill>
                  <a:latin typeface="微软雅黑" pitchFamily="34" charset="-122"/>
                  <a:ea typeface="微软雅黑" pitchFamily="34" charset="-122"/>
                </a:rPr>
                <a:t>1000</a:t>
              </a:r>
              <a:r>
                <a:rPr lang="zh-CN" altLang="en-US" sz="1400" dirty="0" smtClean="0">
                  <a:solidFill>
                    <a:schemeClr val="tx1">
                      <a:lumMod val="75000"/>
                      <a:lumOff val="25000"/>
                    </a:schemeClr>
                  </a:solidFill>
                  <a:latin typeface="微软雅黑" pitchFamily="34" charset="-122"/>
                  <a:ea typeface="微软雅黑" pitchFamily="34" charset="-122"/>
                </a:rPr>
                <a:t>张，总金额：</a:t>
              </a:r>
              <a:r>
                <a:rPr lang="en-US" altLang="zh-CN" sz="1400" dirty="0" smtClean="0">
                  <a:solidFill>
                    <a:schemeClr val="tx1">
                      <a:lumMod val="75000"/>
                      <a:lumOff val="25000"/>
                    </a:schemeClr>
                  </a:solidFill>
                  <a:latin typeface="微软雅黑" pitchFamily="34" charset="-122"/>
                  <a:ea typeface="微软雅黑" pitchFamily="34" charset="-122"/>
                </a:rPr>
                <a:t>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64" name="组合 63"/>
            <p:cNvGrpSpPr/>
            <p:nvPr/>
          </p:nvGrpSpPr>
          <p:grpSpPr>
            <a:xfrm>
              <a:off x="947384" y="1462812"/>
              <a:ext cx="1008112" cy="892914"/>
              <a:chOff x="947384" y="1462812"/>
              <a:chExt cx="1008112" cy="892914"/>
            </a:xfrm>
          </p:grpSpPr>
          <p:cxnSp>
            <p:nvCxnSpPr>
              <p:cNvPr id="65" name="直接连接符 64"/>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6" name="TextBox 153"/>
              <p:cNvSpPr txBox="1"/>
              <p:nvPr/>
            </p:nvSpPr>
            <p:spPr>
              <a:xfrm>
                <a:off x="947384" y="1462812"/>
                <a:ext cx="1008112" cy="274845"/>
              </a:xfrm>
              <a:prstGeom prst="rect">
                <a:avLst/>
              </a:prstGeom>
            </p:spPr>
            <p:style>
              <a:lnRef idx="3">
                <a:schemeClr val="lt1"/>
              </a:lnRef>
              <a:fillRef idx="1">
                <a:schemeClr val="accent2"/>
              </a:fillRef>
              <a:effectRef idx="1">
                <a:schemeClr val="accent2"/>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防水公司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67" name="组合 66"/>
          <p:cNvGrpSpPr/>
          <p:nvPr/>
        </p:nvGrpSpPr>
        <p:grpSpPr>
          <a:xfrm>
            <a:off x="5928836" y="1700808"/>
            <a:ext cx="2328061" cy="1401526"/>
            <a:chOff x="835936" y="1541325"/>
            <a:chExt cx="1242131" cy="814401"/>
          </a:xfrm>
        </p:grpSpPr>
        <p:sp>
          <p:nvSpPr>
            <p:cNvPr id="68" name="TextBox 155"/>
            <p:cNvSpPr txBox="1"/>
            <p:nvPr/>
          </p:nvSpPr>
          <p:spPr>
            <a:xfrm>
              <a:off x="835936" y="1815540"/>
              <a:ext cx="1242131" cy="381152"/>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派发宣传册</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份</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69" name="组合 68"/>
            <p:cNvGrpSpPr/>
            <p:nvPr/>
          </p:nvGrpSpPr>
          <p:grpSpPr>
            <a:xfrm>
              <a:off x="971122" y="1541325"/>
              <a:ext cx="1008112" cy="814401"/>
              <a:chOff x="971122" y="1541325"/>
              <a:chExt cx="1008112" cy="814401"/>
            </a:xfrm>
          </p:grpSpPr>
          <p:cxnSp>
            <p:nvCxnSpPr>
              <p:cNvPr id="70" name="直接连接符 69"/>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1" name="TextBox 158"/>
              <p:cNvSpPr txBox="1"/>
              <p:nvPr/>
            </p:nvSpPr>
            <p:spPr>
              <a:xfrm>
                <a:off x="971122" y="1541325"/>
                <a:ext cx="1008112" cy="252430"/>
              </a:xfrm>
              <a:prstGeom prst="rect">
                <a:avLst/>
              </a:prstGeom>
            </p:spPr>
            <p:style>
              <a:lnRef idx="1">
                <a:schemeClr val="accent1"/>
              </a:lnRef>
              <a:fillRef idx="3">
                <a:schemeClr val="accent1"/>
              </a:fillRef>
              <a:effectRef idx="2">
                <a:schemeClr val="accent1"/>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72" name="组合 71"/>
          <p:cNvGrpSpPr/>
          <p:nvPr/>
        </p:nvGrpSpPr>
        <p:grpSpPr>
          <a:xfrm>
            <a:off x="8973963" y="1672671"/>
            <a:ext cx="2353681" cy="1185211"/>
            <a:chOff x="793197" y="1484176"/>
            <a:chExt cx="1327609" cy="709532"/>
          </a:xfrm>
        </p:grpSpPr>
        <p:sp>
          <p:nvSpPr>
            <p:cNvPr id="73" name="TextBox 160"/>
            <p:cNvSpPr txBox="1"/>
            <p:nvPr/>
          </p:nvSpPr>
          <p:spPr>
            <a:xfrm>
              <a:off x="793197" y="1767301"/>
              <a:ext cx="1327609" cy="392678"/>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派发宣传册</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份</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74" name="组合 73"/>
            <p:cNvGrpSpPr/>
            <p:nvPr/>
          </p:nvGrpSpPr>
          <p:grpSpPr>
            <a:xfrm>
              <a:off x="947384" y="1484176"/>
              <a:ext cx="1008112" cy="709532"/>
              <a:chOff x="947384" y="1484176"/>
              <a:chExt cx="1008112" cy="709532"/>
            </a:xfrm>
          </p:grpSpPr>
          <p:cxnSp>
            <p:nvCxnSpPr>
              <p:cNvPr id="75" name="直接连接符 74"/>
              <p:cNvCxnSpPr/>
              <p:nvPr/>
            </p:nvCxnSpPr>
            <p:spPr>
              <a:xfrm flipV="1">
                <a:off x="1481601" y="2085697"/>
                <a:ext cx="0" cy="108011"/>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6" name="TextBox 163"/>
              <p:cNvSpPr txBox="1"/>
              <p:nvPr/>
            </p:nvSpPr>
            <p:spPr>
              <a:xfrm>
                <a:off x="947384" y="1484176"/>
                <a:ext cx="1008112" cy="260064"/>
              </a:xfrm>
              <a:prstGeom prst="rect">
                <a:avLst/>
              </a:prstGeom>
            </p:spPr>
            <p:style>
              <a:lnRef idx="0">
                <a:schemeClr val="accent6"/>
              </a:lnRef>
              <a:fillRef idx="3">
                <a:schemeClr val="accent6"/>
              </a:fillRef>
              <a:effectRef idx="3">
                <a:schemeClr val="accent6"/>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77" name="组合 76"/>
          <p:cNvGrpSpPr/>
          <p:nvPr/>
        </p:nvGrpSpPr>
        <p:grpSpPr>
          <a:xfrm>
            <a:off x="1931282" y="4563111"/>
            <a:ext cx="2463298" cy="1381413"/>
            <a:chOff x="793884" y="1340833"/>
            <a:chExt cx="1326235" cy="955156"/>
          </a:xfrm>
        </p:grpSpPr>
        <p:sp>
          <p:nvSpPr>
            <p:cNvPr id="78" name="TextBox 165"/>
            <p:cNvSpPr txBox="1"/>
            <p:nvPr/>
          </p:nvSpPr>
          <p:spPr>
            <a:xfrm>
              <a:off x="793884" y="1842453"/>
              <a:ext cx="1326235" cy="453536"/>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清理公司张贴广告</a:t>
              </a:r>
              <a:r>
                <a:rPr lang="en-US" altLang="zh-CN" sz="1400" dirty="0" smtClean="0">
                  <a:solidFill>
                    <a:schemeClr val="tx1">
                      <a:lumMod val="75000"/>
                      <a:lumOff val="25000"/>
                    </a:schemeClr>
                  </a:solidFill>
                  <a:latin typeface="微软雅黑" pitchFamily="34" charset="-122"/>
                  <a:ea typeface="微软雅黑" pitchFamily="34" charset="-122"/>
                </a:rPr>
                <a:t>600</a:t>
              </a:r>
              <a:r>
                <a:rPr lang="zh-CN" altLang="en-US" sz="1400" dirty="0" smtClean="0">
                  <a:solidFill>
                    <a:schemeClr val="tx1">
                      <a:lumMod val="75000"/>
                      <a:lumOff val="25000"/>
                    </a:schemeClr>
                  </a:solidFill>
                  <a:latin typeface="微软雅黑" pitchFamily="34" charset="-122"/>
                  <a:ea typeface="微软雅黑" pitchFamily="34" charset="-122"/>
                </a:rPr>
                <a:t>张，总金额：</a:t>
              </a:r>
              <a:r>
                <a:rPr lang="en-US" altLang="zh-CN" sz="1400" dirty="0" smtClean="0">
                  <a:solidFill>
                    <a:schemeClr val="tx1">
                      <a:lumMod val="75000"/>
                      <a:lumOff val="25000"/>
                    </a:schemeClr>
                  </a:solidFill>
                  <a:latin typeface="微软雅黑" pitchFamily="34" charset="-122"/>
                  <a:ea typeface="微软雅黑" pitchFamily="34" charset="-122"/>
                </a:rPr>
                <a:t>300.00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79" name="组合 78"/>
            <p:cNvGrpSpPr/>
            <p:nvPr/>
          </p:nvGrpSpPr>
          <p:grpSpPr>
            <a:xfrm>
              <a:off x="947384" y="1340833"/>
              <a:ext cx="1008112" cy="500861"/>
              <a:chOff x="947384" y="1340833"/>
              <a:chExt cx="1008112" cy="500861"/>
            </a:xfrm>
          </p:grpSpPr>
          <p:cxnSp>
            <p:nvCxnSpPr>
              <p:cNvPr id="80" name="直接连接符 79"/>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1" name="TextBox 168"/>
              <p:cNvSpPr txBox="1"/>
              <p:nvPr/>
            </p:nvSpPr>
            <p:spPr>
              <a:xfrm>
                <a:off x="947384" y="1541325"/>
                <a:ext cx="1008112" cy="300369"/>
              </a:xfrm>
              <a:prstGeom prst="rect">
                <a:avLst/>
              </a:prstGeom>
            </p:spPr>
            <p:style>
              <a:lnRef idx="3">
                <a:schemeClr val="lt1"/>
              </a:lnRef>
              <a:fillRef idx="1">
                <a:schemeClr val="accent5"/>
              </a:fillRef>
              <a:effectRef idx="1">
                <a:schemeClr val="accent5"/>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清理公司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82" name="组合 81"/>
          <p:cNvGrpSpPr/>
          <p:nvPr/>
        </p:nvGrpSpPr>
        <p:grpSpPr>
          <a:xfrm>
            <a:off x="4584869" y="4563111"/>
            <a:ext cx="2471027" cy="1399101"/>
            <a:chOff x="791804" y="1340833"/>
            <a:chExt cx="1330396" cy="967387"/>
          </a:xfrm>
        </p:grpSpPr>
        <p:sp>
          <p:nvSpPr>
            <p:cNvPr id="83" name="TextBox 170"/>
            <p:cNvSpPr txBox="1"/>
            <p:nvPr/>
          </p:nvSpPr>
          <p:spPr>
            <a:xfrm>
              <a:off x="791804" y="1854684"/>
              <a:ext cx="1330396" cy="453536"/>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家政公司张贴广告</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张</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84" name="组合 83"/>
            <p:cNvGrpSpPr/>
            <p:nvPr/>
          </p:nvGrpSpPr>
          <p:grpSpPr>
            <a:xfrm>
              <a:off x="947384" y="1340833"/>
              <a:ext cx="1008112" cy="500861"/>
              <a:chOff x="947384" y="1340833"/>
              <a:chExt cx="1008112" cy="500861"/>
            </a:xfrm>
          </p:grpSpPr>
          <p:cxnSp>
            <p:nvCxnSpPr>
              <p:cNvPr id="85" name="直接连接符 84"/>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6" name="TextBox 173"/>
              <p:cNvSpPr txBox="1"/>
              <p:nvPr/>
            </p:nvSpPr>
            <p:spPr>
              <a:xfrm>
                <a:off x="947384" y="1541325"/>
                <a:ext cx="1008112" cy="300369"/>
              </a:xfrm>
              <a:prstGeom prst="rect">
                <a:avLst/>
              </a:prstGeom>
            </p:spPr>
            <p:style>
              <a:lnRef idx="1">
                <a:schemeClr val="accent4"/>
              </a:lnRef>
              <a:fillRef idx="3">
                <a:schemeClr val="accent4"/>
              </a:fillRef>
              <a:effectRef idx="2">
                <a:schemeClr val="accent4"/>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87" name="组合 86"/>
          <p:cNvGrpSpPr/>
          <p:nvPr/>
        </p:nvGrpSpPr>
        <p:grpSpPr>
          <a:xfrm>
            <a:off x="7098673" y="4637283"/>
            <a:ext cx="2741366" cy="1324929"/>
            <a:chOff x="719029" y="1340833"/>
            <a:chExt cx="1475946" cy="916101"/>
          </a:xfrm>
        </p:grpSpPr>
        <p:sp>
          <p:nvSpPr>
            <p:cNvPr id="88" name="TextBox 175"/>
            <p:cNvSpPr txBox="1"/>
            <p:nvPr/>
          </p:nvSpPr>
          <p:spPr>
            <a:xfrm>
              <a:off x="719029" y="1803398"/>
              <a:ext cx="1475946" cy="453536"/>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派发宣传册</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份</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89" name="组合 88"/>
            <p:cNvGrpSpPr/>
            <p:nvPr/>
          </p:nvGrpSpPr>
          <p:grpSpPr>
            <a:xfrm>
              <a:off x="947384" y="1340833"/>
              <a:ext cx="1008112" cy="500861"/>
              <a:chOff x="947384" y="1340833"/>
              <a:chExt cx="1008112" cy="500861"/>
            </a:xfrm>
          </p:grpSpPr>
          <p:cxnSp>
            <p:nvCxnSpPr>
              <p:cNvPr id="90" name="直接连接符 89"/>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91" name="TextBox 178"/>
              <p:cNvSpPr txBox="1"/>
              <p:nvPr/>
            </p:nvSpPr>
            <p:spPr>
              <a:xfrm>
                <a:off x="947384" y="1541325"/>
                <a:ext cx="1008112" cy="300369"/>
              </a:xfrm>
              <a:prstGeom prst="rect">
                <a:avLst/>
              </a:prstGeom>
            </p:spPr>
            <p:style>
              <a:lnRef idx="1">
                <a:schemeClr val="accent5"/>
              </a:lnRef>
              <a:fillRef idx="2">
                <a:schemeClr val="accent5"/>
              </a:fillRef>
              <a:effectRef idx="1">
                <a:schemeClr val="accent5"/>
              </a:effectRef>
              <a:fontRef idx="minor">
                <a:schemeClr val="dk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sp>
        <p:nvSpPr>
          <p:cNvPr id="92" name="TextBox 91"/>
          <p:cNvSpPr txBox="1"/>
          <p:nvPr/>
        </p:nvSpPr>
        <p:spPr>
          <a:xfrm>
            <a:off x="7991234" y="519523"/>
            <a:ext cx="2219326" cy="830997"/>
          </a:xfrm>
          <a:prstGeom prst="rect">
            <a:avLst/>
          </a:prstGeom>
          <a:noFill/>
        </p:spPr>
        <p:txBody>
          <a:bodyPr wrap="square" rtlCol="0">
            <a:spAutoFit/>
          </a:bodyPr>
          <a:lstStyle/>
          <a:p>
            <a:r>
              <a:rPr lang="zh-CN" altLang="en-US" dirty="0" smtClean="0"/>
              <a:t>总计：</a:t>
            </a:r>
            <a:r>
              <a:rPr lang="en-US" altLang="zh-CN" dirty="0" smtClean="0"/>
              <a:t>11800.00</a:t>
            </a:r>
            <a:r>
              <a:rPr lang="zh-CN" altLang="en-US" dirty="0" smtClean="0"/>
              <a:t>元整</a:t>
            </a:r>
            <a:endParaRPr lang="zh-CN" altLang="en-US" dirty="0"/>
          </a:p>
        </p:txBody>
      </p:sp>
    </p:spTree>
    <p:extLst>
      <p:ext uri="{BB962C8B-B14F-4D97-AF65-F5344CB8AC3E}">
        <p14:creationId xmlns:p14="http://schemas.microsoft.com/office/powerpoint/2010/main" xmlns="" val="316846155"/>
      </p:ext>
    </p:extLst>
  </p:cSld>
  <p:clrMapOvr>
    <a:masterClrMapping/>
  </p:clrMapOvr>
  <mc:AlternateContent xmlns:mc="http://schemas.openxmlformats.org/markup-compatibility/2006">
    <mc:Choice xmlns:p14="http://schemas.microsoft.com/office/powerpoint/2010/main" xmlns=""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par>
                          <p:cTn id="18" fill="hold">
                            <p:stCondLst>
                              <p:cond delay="1500"/>
                            </p:stCondLst>
                            <p:childTnLst>
                              <p:par>
                                <p:cTn id="19" presetID="2" presetClass="entr" presetSubtype="2" accel="5800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500" fill="hold"/>
                                        <p:tgtEl>
                                          <p:spTgt spid="7"/>
                                        </p:tgtEl>
                                        <p:attrNameLst>
                                          <p:attrName>ppt_x</p:attrName>
                                        </p:attrNameLst>
                                      </p:cBhvr>
                                      <p:tavLst>
                                        <p:tav tm="0">
                                          <p:val>
                                            <p:strVal val="1+#ppt_w/2"/>
                                          </p:val>
                                        </p:tav>
                                        <p:tav tm="100000">
                                          <p:val>
                                            <p:strVal val="#ppt_x"/>
                                          </p:val>
                                        </p:tav>
                                      </p:tavLst>
                                    </p:anim>
                                    <p:anim calcmode="lin" valueType="num">
                                      <p:cBhvr additive="base">
                                        <p:cTn id="22" dur="1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accel="58000" fill="hold" nodeType="withEffect">
                                  <p:stCondLst>
                                    <p:cond delay="2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500" fill="hold"/>
                                        <p:tgtEl>
                                          <p:spTgt spid="14"/>
                                        </p:tgtEl>
                                        <p:attrNameLst>
                                          <p:attrName>ppt_x</p:attrName>
                                        </p:attrNameLst>
                                      </p:cBhvr>
                                      <p:tavLst>
                                        <p:tav tm="0">
                                          <p:val>
                                            <p:strVal val="1+#ppt_w/2"/>
                                          </p:val>
                                        </p:tav>
                                        <p:tav tm="100000">
                                          <p:val>
                                            <p:strVal val="#ppt_x"/>
                                          </p:val>
                                        </p:tav>
                                      </p:tavLst>
                                    </p:anim>
                                    <p:anim calcmode="lin" valueType="num">
                                      <p:cBhvr additive="base">
                                        <p:cTn id="26" dur="1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2" accel="58000" fill="hold" nodeType="withEffect">
                                  <p:stCondLst>
                                    <p:cond delay="4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500" fill="hold"/>
                                        <p:tgtEl>
                                          <p:spTgt spid="22"/>
                                        </p:tgtEl>
                                        <p:attrNameLst>
                                          <p:attrName>ppt_x</p:attrName>
                                        </p:attrNameLst>
                                      </p:cBhvr>
                                      <p:tavLst>
                                        <p:tav tm="0">
                                          <p:val>
                                            <p:strVal val="1+#ppt_w/2"/>
                                          </p:val>
                                        </p:tav>
                                        <p:tav tm="100000">
                                          <p:val>
                                            <p:strVal val="#ppt_x"/>
                                          </p:val>
                                        </p:tav>
                                      </p:tavLst>
                                    </p:anim>
                                    <p:anim calcmode="lin" valueType="num">
                                      <p:cBhvr additive="base">
                                        <p:cTn id="30" dur="15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2" accel="58000" fill="hold" nodeType="withEffect">
                                  <p:stCondLst>
                                    <p:cond delay="60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500" fill="hold"/>
                                        <p:tgtEl>
                                          <p:spTgt spid="29"/>
                                        </p:tgtEl>
                                        <p:attrNameLst>
                                          <p:attrName>ppt_x</p:attrName>
                                        </p:attrNameLst>
                                      </p:cBhvr>
                                      <p:tavLst>
                                        <p:tav tm="0">
                                          <p:val>
                                            <p:strVal val="1+#ppt_w/2"/>
                                          </p:val>
                                        </p:tav>
                                        <p:tav tm="100000">
                                          <p:val>
                                            <p:strVal val="#ppt_x"/>
                                          </p:val>
                                        </p:tav>
                                      </p:tavLst>
                                    </p:anim>
                                    <p:anim calcmode="lin" valueType="num">
                                      <p:cBhvr additive="base">
                                        <p:cTn id="34" dur="15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2" accel="58000" fill="hold" nodeType="withEffect">
                                  <p:stCondLst>
                                    <p:cond delay="80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1500" fill="hold"/>
                                        <p:tgtEl>
                                          <p:spTgt spid="36"/>
                                        </p:tgtEl>
                                        <p:attrNameLst>
                                          <p:attrName>ppt_x</p:attrName>
                                        </p:attrNameLst>
                                      </p:cBhvr>
                                      <p:tavLst>
                                        <p:tav tm="0">
                                          <p:val>
                                            <p:strVal val="1+#ppt_w/2"/>
                                          </p:val>
                                        </p:tav>
                                        <p:tav tm="100000">
                                          <p:val>
                                            <p:strVal val="#ppt_x"/>
                                          </p:val>
                                        </p:tav>
                                      </p:tavLst>
                                    </p:anim>
                                    <p:anim calcmode="lin" valueType="num">
                                      <p:cBhvr additive="base">
                                        <p:cTn id="38" dur="1500" fill="hold"/>
                                        <p:tgtEl>
                                          <p:spTgt spid="36"/>
                                        </p:tgtEl>
                                        <p:attrNameLst>
                                          <p:attrName>ppt_y</p:attrName>
                                        </p:attrNameLst>
                                      </p:cBhvr>
                                      <p:tavLst>
                                        <p:tav tm="0">
                                          <p:val>
                                            <p:strVal val="#ppt_y"/>
                                          </p:val>
                                        </p:tav>
                                        <p:tav tm="100000">
                                          <p:val>
                                            <p:strVal val="#ppt_y"/>
                                          </p:val>
                                        </p:tav>
                                      </p:tavLst>
                                    </p:anim>
                                  </p:childTnLst>
                                </p:cTn>
                              </p:par>
                              <p:par>
                                <p:cTn id="39" presetID="2" presetClass="entr" presetSubtype="2" accel="58000" fill="hold" nodeType="withEffect">
                                  <p:stCondLst>
                                    <p:cond delay="100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1500" fill="hold"/>
                                        <p:tgtEl>
                                          <p:spTgt spid="43"/>
                                        </p:tgtEl>
                                        <p:attrNameLst>
                                          <p:attrName>ppt_x</p:attrName>
                                        </p:attrNameLst>
                                      </p:cBhvr>
                                      <p:tavLst>
                                        <p:tav tm="0">
                                          <p:val>
                                            <p:strVal val="1+#ppt_w/2"/>
                                          </p:val>
                                        </p:tav>
                                        <p:tav tm="100000">
                                          <p:val>
                                            <p:strVal val="#ppt_x"/>
                                          </p:val>
                                        </p:tav>
                                      </p:tavLst>
                                    </p:anim>
                                    <p:anim calcmode="lin" valueType="num">
                                      <p:cBhvr additive="base">
                                        <p:cTn id="42" dur="1500" fill="hold"/>
                                        <p:tgtEl>
                                          <p:spTgt spid="43"/>
                                        </p:tgtEl>
                                        <p:attrNameLst>
                                          <p:attrName>ppt_y</p:attrName>
                                        </p:attrNameLst>
                                      </p:cBhvr>
                                      <p:tavLst>
                                        <p:tav tm="0">
                                          <p:val>
                                            <p:strVal val="#ppt_y"/>
                                          </p:val>
                                        </p:tav>
                                        <p:tav tm="100000">
                                          <p:val>
                                            <p:strVal val="#ppt_y"/>
                                          </p:val>
                                        </p:tav>
                                      </p:tavLst>
                                    </p:anim>
                                  </p:childTnLst>
                                </p:cTn>
                              </p:par>
                              <p:par>
                                <p:cTn id="43" presetID="2" presetClass="entr" presetSubtype="2" accel="58000" fill="hold" nodeType="withEffect">
                                  <p:stCondLst>
                                    <p:cond delay="120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1500" fill="hold"/>
                                        <p:tgtEl>
                                          <p:spTgt spid="50"/>
                                        </p:tgtEl>
                                        <p:attrNameLst>
                                          <p:attrName>ppt_x</p:attrName>
                                        </p:attrNameLst>
                                      </p:cBhvr>
                                      <p:tavLst>
                                        <p:tav tm="0">
                                          <p:val>
                                            <p:strVal val="1+#ppt_w/2"/>
                                          </p:val>
                                        </p:tav>
                                        <p:tav tm="100000">
                                          <p:val>
                                            <p:strVal val="#ppt_x"/>
                                          </p:val>
                                        </p:tav>
                                      </p:tavLst>
                                    </p:anim>
                                    <p:anim calcmode="lin" valueType="num">
                                      <p:cBhvr additive="base">
                                        <p:cTn id="46" dur="1500" fill="hold"/>
                                        <p:tgtEl>
                                          <p:spTgt spid="50"/>
                                        </p:tgtEl>
                                        <p:attrNameLst>
                                          <p:attrName>ppt_y</p:attrName>
                                        </p:attrNameLst>
                                      </p:cBhvr>
                                      <p:tavLst>
                                        <p:tav tm="0">
                                          <p:val>
                                            <p:strVal val="#ppt_y"/>
                                          </p:val>
                                        </p:tav>
                                        <p:tav tm="100000">
                                          <p:val>
                                            <p:strVal val="#ppt_y"/>
                                          </p:val>
                                        </p:tav>
                                      </p:tavLst>
                                    </p:anim>
                                  </p:childTnLst>
                                </p:cTn>
                              </p:par>
                            </p:childTnLst>
                          </p:cTn>
                        </p:par>
                        <p:par>
                          <p:cTn id="47" fill="hold">
                            <p:stCondLst>
                              <p:cond delay="4200"/>
                            </p:stCondLst>
                            <p:childTnLst>
                              <p:par>
                                <p:cTn id="48" presetID="47" presetClass="entr" presetSubtype="0" fill="hold" nodeType="after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anim calcmode="lin" valueType="num">
                                      <p:cBhvr>
                                        <p:cTn id="51" dur="500" fill="hold"/>
                                        <p:tgtEl>
                                          <p:spTgt spid="72"/>
                                        </p:tgtEl>
                                        <p:attrNameLst>
                                          <p:attrName>ppt_x</p:attrName>
                                        </p:attrNameLst>
                                      </p:cBhvr>
                                      <p:tavLst>
                                        <p:tav tm="0">
                                          <p:val>
                                            <p:strVal val="#ppt_x"/>
                                          </p:val>
                                        </p:tav>
                                        <p:tav tm="100000">
                                          <p:val>
                                            <p:strVal val="#ppt_x"/>
                                          </p:val>
                                        </p:tav>
                                      </p:tavLst>
                                    </p:anim>
                                    <p:anim calcmode="lin" valueType="num">
                                      <p:cBhvr>
                                        <p:cTn id="52" dur="500" fill="hold"/>
                                        <p:tgtEl>
                                          <p:spTgt spid="72"/>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30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anim calcmode="lin" valueType="num">
                                      <p:cBhvr>
                                        <p:cTn id="56" dur="500" fill="hold"/>
                                        <p:tgtEl>
                                          <p:spTgt spid="67"/>
                                        </p:tgtEl>
                                        <p:attrNameLst>
                                          <p:attrName>ppt_x</p:attrName>
                                        </p:attrNameLst>
                                      </p:cBhvr>
                                      <p:tavLst>
                                        <p:tav tm="0">
                                          <p:val>
                                            <p:strVal val="#ppt_x"/>
                                          </p:val>
                                        </p:tav>
                                        <p:tav tm="100000">
                                          <p:val>
                                            <p:strVal val="#ppt_x"/>
                                          </p:val>
                                        </p:tav>
                                      </p:tavLst>
                                    </p:anim>
                                    <p:anim calcmode="lin" valueType="num">
                                      <p:cBhvr>
                                        <p:cTn id="57" dur="500" fill="hold"/>
                                        <p:tgtEl>
                                          <p:spTgt spid="67"/>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60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anim calcmode="lin" valueType="num">
                                      <p:cBhvr>
                                        <p:cTn id="61" dur="500" fill="hold"/>
                                        <p:tgtEl>
                                          <p:spTgt spid="62"/>
                                        </p:tgtEl>
                                        <p:attrNameLst>
                                          <p:attrName>ppt_x</p:attrName>
                                        </p:attrNameLst>
                                      </p:cBhvr>
                                      <p:tavLst>
                                        <p:tav tm="0">
                                          <p:val>
                                            <p:strVal val="#ppt_x"/>
                                          </p:val>
                                        </p:tav>
                                        <p:tav tm="100000">
                                          <p:val>
                                            <p:strVal val="#ppt_x"/>
                                          </p:val>
                                        </p:tav>
                                      </p:tavLst>
                                    </p:anim>
                                    <p:anim calcmode="lin" valueType="num">
                                      <p:cBhvr>
                                        <p:cTn id="62" dur="500" fill="hold"/>
                                        <p:tgtEl>
                                          <p:spTgt spid="62"/>
                                        </p:tgtEl>
                                        <p:attrNameLst>
                                          <p:attrName>ppt_y</p:attrName>
                                        </p:attrNameLst>
                                      </p:cBhvr>
                                      <p:tavLst>
                                        <p:tav tm="0">
                                          <p:val>
                                            <p:strVal val="#ppt_y-.1"/>
                                          </p:val>
                                        </p:tav>
                                        <p:tav tm="100000">
                                          <p:val>
                                            <p:strVal val="#ppt_y"/>
                                          </p:val>
                                        </p:tav>
                                      </p:tavLst>
                                    </p:anim>
                                  </p:childTnLst>
                                </p:cTn>
                              </p:par>
                              <p:par>
                                <p:cTn id="63" presetID="47" presetClass="entr" presetSubtype="0" fill="hold" nodeType="withEffect">
                                  <p:stCondLst>
                                    <p:cond delay="8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anim calcmode="lin" valueType="num">
                                      <p:cBhvr>
                                        <p:cTn id="66" dur="500" fill="hold"/>
                                        <p:tgtEl>
                                          <p:spTgt spid="57"/>
                                        </p:tgtEl>
                                        <p:attrNameLst>
                                          <p:attrName>ppt_x</p:attrName>
                                        </p:attrNameLst>
                                      </p:cBhvr>
                                      <p:tavLst>
                                        <p:tav tm="0">
                                          <p:val>
                                            <p:strVal val="#ppt_x"/>
                                          </p:val>
                                        </p:tav>
                                        <p:tav tm="100000">
                                          <p:val>
                                            <p:strVal val="#ppt_x"/>
                                          </p:val>
                                        </p:tav>
                                      </p:tavLst>
                                    </p:anim>
                                    <p:anim calcmode="lin" valueType="num">
                                      <p:cBhvr>
                                        <p:cTn id="67" dur="500" fill="hold"/>
                                        <p:tgtEl>
                                          <p:spTgt spid="5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500"/>
                                        <p:tgtEl>
                                          <p:spTgt spid="77"/>
                                        </p:tgtEl>
                                      </p:cBhvr>
                                    </p:animEffect>
                                    <p:anim calcmode="lin" valueType="num">
                                      <p:cBhvr>
                                        <p:cTn id="71" dur="500" fill="hold"/>
                                        <p:tgtEl>
                                          <p:spTgt spid="77"/>
                                        </p:tgtEl>
                                        <p:attrNameLst>
                                          <p:attrName>ppt_x</p:attrName>
                                        </p:attrNameLst>
                                      </p:cBhvr>
                                      <p:tavLst>
                                        <p:tav tm="0">
                                          <p:val>
                                            <p:strVal val="#ppt_x"/>
                                          </p:val>
                                        </p:tav>
                                        <p:tav tm="100000">
                                          <p:val>
                                            <p:strVal val="#ppt_x"/>
                                          </p:val>
                                        </p:tav>
                                      </p:tavLst>
                                    </p:anim>
                                    <p:anim calcmode="lin" valueType="num">
                                      <p:cBhvr>
                                        <p:cTn id="72" dur="500" fill="hold"/>
                                        <p:tgtEl>
                                          <p:spTgt spid="77"/>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300"/>
                                  </p:stCondLst>
                                  <p:childTnLst>
                                    <p:set>
                                      <p:cBhvr>
                                        <p:cTn id="74" dur="1" fill="hold">
                                          <p:stCondLst>
                                            <p:cond delay="0"/>
                                          </p:stCondLst>
                                        </p:cTn>
                                        <p:tgtEl>
                                          <p:spTgt spid="82"/>
                                        </p:tgtEl>
                                        <p:attrNameLst>
                                          <p:attrName>style.visibility</p:attrName>
                                        </p:attrNameLst>
                                      </p:cBhvr>
                                      <p:to>
                                        <p:strVal val="visible"/>
                                      </p:to>
                                    </p:set>
                                    <p:animEffect transition="in" filter="fade">
                                      <p:cBhvr>
                                        <p:cTn id="75" dur="500"/>
                                        <p:tgtEl>
                                          <p:spTgt spid="82"/>
                                        </p:tgtEl>
                                      </p:cBhvr>
                                    </p:animEffect>
                                    <p:anim calcmode="lin" valueType="num">
                                      <p:cBhvr>
                                        <p:cTn id="76" dur="500" fill="hold"/>
                                        <p:tgtEl>
                                          <p:spTgt spid="82"/>
                                        </p:tgtEl>
                                        <p:attrNameLst>
                                          <p:attrName>ppt_x</p:attrName>
                                        </p:attrNameLst>
                                      </p:cBhvr>
                                      <p:tavLst>
                                        <p:tav tm="0">
                                          <p:val>
                                            <p:strVal val="#ppt_x"/>
                                          </p:val>
                                        </p:tav>
                                        <p:tav tm="100000">
                                          <p:val>
                                            <p:strVal val="#ppt_x"/>
                                          </p:val>
                                        </p:tav>
                                      </p:tavLst>
                                    </p:anim>
                                    <p:anim calcmode="lin" valueType="num">
                                      <p:cBhvr>
                                        <p:cTn id="77" dur="500" fill="hold"/>
                                        <p:tgtEl>
                                          <p:spTgt spid="82"/>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600"/>
                                  </p:stCondLst>
                                  <p:childTnLst>
                                    <p:set>
                                      <p:cBhvr>
                                        <p:cTn id="79" dur="1" fill="hold">
                                          <p:stCondLst>
                                            <p:cond delay="0"/>
                                          </p:stCondLst>
                                        </p:cTn>
                                        <p:tgtEl>
                                          <p:spTgt spid="87"/>
                                        </p:tgtEl>
                                        <p:attrNameLst>
                                          <p:attrName>style.visibility</p:attrName>
                                        </p:attrNameLst>
                                      </p:cBhvr>
                                      <p:to>
                                        <p:strVal val="visible"/>
                                      </p:to>
                                    </p:set>
                                    <p:animEffect transition="in" filter="fade">
                                      <p:cBhvr>
                                        <p:cTn id="80" dur="500"/>
                                        <p:tgtEl>
                                          <p:spTgt spid="87"/>
                                        </p:tgtEl>
                                      </p:cBhvr>
                                    </p:animEffect>
                                    <p:anim calcmode="lin" valueType="num">
                                      <p:cBhvr>
                                        <p:cTn id="81" dur="500" fill="hold"/>
                                        <p:tgtEl>
                                          <p:spTgt spid="87"/>
                                        </p:tgtEl>
                                        <p:attrNameLst>
                                          <p:attrName>ppt_x</p:attrName>
                                        </p:attrNameLst>
                                      </p:cBhvr>
                                      <p:tavLst>
                                        <p:tav tm="0">
                                          <p:val>
                                            <p:strVal val="#ppt_x"/>
                                          </p:val>
                                        </p:tav>
                                        <p:tav tm="100000">
                                          <p:val>
                                            <p:strVal val="#ppt_x"/>
                                          </p:val>
                                        </p:tav>
                                      </p:tavLst>
                                    </p:anim>
                                    <p:anim calcmode="lin" valueType="num">
                                      <p:cBhvr>
                                        <p:cTn id="82"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增值业务部销售</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TextBox 7"/>
          <p:cNvSpPr txBox="1"/>
          <p:nvPr/>
        </p:nvSpPr>
        <p:spPr>
          <a:xfrm>
            <a:off x="7175328" y="1826785"/>
            <a:ext cx="4104455" cy="262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3" tIns="34287" rIns="68573" bIns="34287">
            <a:spAutoFit/>
          </a:bodyPr>
          <a:lstStyle>
            <a:defPPr>
              <a:defRPr lang="zh-CN"/>
            </a:defPPr>
            <a:lvl1pPr>
              <a:lnSpc>
                <a:spcPct val="130000"/>
              </a:lnSpc>
              <a:spcAft>
                <a:spcPts val="500"/>
              </a:spcAft>
              <a:defRPr sz="1400">
                <a:latin typeface="微软雅黑" pitchFamily="34" charset="-122"/>
                <a:ea typeface="微软雅黑" pitchFamily="34" charset="-122"/>
              </a:defRPr>
            </a:lvl1pPr>
          </a:lstStyle>
          <a:p>
            <a:r>
              <a:rPr lang="zh-CN" altLang="en-US" dirty="0" smtClean="0">
                <a:solidFill>
                  <a:schemeClr val="tx1">
                    <a:lumMod val="65000"/>
                    <a:lumOff val="35000"/>
                  </a:schemeClr>
                </a:solidFill>
                <a:latin typeface="+mj-ea"/>
                <a:ea typeface="+mj-ea"/>
                <a:sym typeface="微软雅黑" pitchFamily="34" charset="-122"/>
              </a:rPr>
              <a:t>随着金鹤园并网日期渐渐临近，金鹤园小区液化气管网安检、欠费收缴工作也步入计事日程。为了配合金鹤园并网工作，同时也为了中燃宝及后期燃气意外险的销售。本人积极配合参加金鹤园欠费的收缴工作，并在收缴欠费时对中燃宝产品进行推广销售。在连续近一个月的上门安检及液化气欠费收缴工作中，收缴欠费十万多元，收取金鹤园住户中燃宝订金一万多元。</a:t>
            </a:r>
          </a:p>
          <a:p>
            <a:endParaRPr lang="zh-CN" altLang="en-US" dirty="0">
              <a:solidFill>
                <a:schemeClr val="tx1">
                  <a:lumMod val="50000"/>
                  <a:lumOff val="50000"/>
                </a:schemeClr>
              </a:solidFill>
              <a:latin typeface="+mj-ea"/>
              <a:ea typeface="+mj-ea"/>
              <a:sym typeface="微软雅黑" pitchFamily="34" charset="-122"/>
            </a:endParaRPr>
          </a:p>
        </p:txBody>
      </p:sp>
      <p:grpSp>
        <p:nvGrpSpPr>
          <p:cNvPr id="2" name="组合 26"/>
          <p:cNvGrpSpPr/>
          <p:nvPr/>
        </p:nvGrpSpPr>
        <p:grpSpPr>
          <a:xfrm>
            <a:off x="923166" y="1999435"/>
            <a:ext cx="5960554" cy="3427553"/>
            <a:chOff x="3011397" y="1999434"/>
            <a:chExt cx="5027858" cy="2891216"/>
          </a:xfrm>
        </p:grpSpPr>
        <p:pic>
          <p:nvPicPr>
            <p:cNvPr id="28" name="Picture 5" descr="C:\Users\Administrator\Desktop\2.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011397" y="1999434"/>
              <a:ext cx="5027858" cy="28912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29" name="矩形 28"/>
            <p:cNvSpPr/>
            <p:nvPr/>
          </p:nvSpPr>
          <p:spPr>
            <a:xfrm>
              <a:off x="3502918" y="2204864"/>
              <a:ext cx="4104456" cy="2232248"/>
            </a:xfrm>
            <a:prstGeom prst="rect">
              <a:avLst/>
            </a:prstGeom>
            <a:blipFill>
              <a:blip r:embed="rId4" cstate="email">
                <a:extLst>
                  <a:ext uri="{BEBA8EAE-BF5A-486C-A8C5-ECC9F3942E4B}">
                    <a14:imgProps xmlns:a14="http://schemas.microsoft.com/office/drawing/2010/main" xmlns="">
                      <a14:imgLayer r:embed="rId5">
                        <a14:imgEffect>
                          <a14:saturation sat="0"/>
                        </a14:imgEffect>
                      </a14:imgLayer>
                    </a14:imgProps>
                  </a:ext>
                  <a:ext uri="{28A0092B-C50C-407E-A947-70E740481C1C}">
                    <a14:useLocalDpi xmlns:a14="http://schemas.microsoft.com/office/drawing/2010/main" xmln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 name="组合 29"/>
          <p:cNvGrpSpPr/>
          <p:nvPr/>
        </p:nvGrpSpPr>
        <p:grpSpPr>
          <a:xfrm>
            <a:off x="7466420" y="1187888"/>
            <a:ext cx="2294848" cy="488259"/>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latin typeface="+mj-ea"/>
                <a:ea typeface="+mj-ea"/>
              </a:endParaRPr>
            </a:p>
          </p:txBody>
        </p:sp>
        <p:sp>
          <p:nvSpPr>
            <p:cNvPr id="32" name="圆角矩形 31"/>
            <p:cNvSpPr/>
            <p:nvPr/>
          </p:nvSpPr>
          <p:spPr>
            <a:xfrm>
              <a:off x="4351929" y="1373340"/>
              <a:ext cx="3742171" cy="2584452"/>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latin typeface="+mj-ea"/>
                <a:ea typeface="+mj-ea"/>
              </a:endParaRPr>
            </a:p>
          </p:txBody>
        </p:sp>
      </p:grpSp>
      <p:sp>
        <p:nvSpPr>
          <p:cNvPr id="33" name="TextBox 22"/>
          <p:cNvSpPr txBox="1"/>
          <p:nvPr/>
        </p:nvSpPr>
        <p:spPr>
          <a:xfrm>
            <a:off x="7504005" y="1218539"/>
            <a:ext cx="1210588" cy="400110"/>
          </a:xfrm>
          <a:prstGeom prst="rect">
            <a:avLst/>
          </a:prstGeom>
          <a:noFill/>
        </p:spPr>
        <p:txBody>
          <a:bodyPr wrap="none" rtlCol="0">
            <a:spAutoFit/>
          </a:bodyPr>
          <a:lstStyle>
            <a:defPPr>
              <a:defRPr lang="zh-CN"/>
            </a:defPPr>
            <a:lvl1pPr>
              <a:defRPr sz="2400" b="1">
                <a:solidFill>
                  <a:schemeClr val="tx1">
                    <a:lumMod val="75000"/>
                    <a:lumOff val="25000"/>
                  </a:schemeClr>
                </a:solidFill>
                <a:effectLst>
                  <a:outerShdw blurRad="381000" dist="38100" dir="2700000" algn="tl">
                    <a:srgbClr val="000000">
                      <a:alpha val="20000"/>
                    </a:srgbClr>
                  </a:outerShdw>
                </a:effectLst>
                <a:latin typeface="微软雅黑" pitchFamily="34" charset="-122"/>
                <a:ea typeface="微软雅黑" pitchFamily="34" charset="-122"/>
              </a:defRPr>
            </a:lvl1pPr>
          </a:lstStyle>
          <a:p>
            <a:r>
              <a:rPr lang="zh-CN" altLang="en-US" sz="2000" dirty="0" smtClean="0">
                <a:solidFill>
                  <a:schemeClr val="bg1"/>
                </a:solidFill>
              </a:rPr>
              <a:t>工作内容</a:t>
            </a:r>
            <a:endParaRPr lang="zh-CN" altLang="en-US" sz="2000" dirty="0">
              <a:solidFill>
                <a:schemeClr val="bg1"/>
              </a:solidFill>
            </a:endParaRPr>
          </a:p>
        </p:txBody>
      </p:sp>
      <p:pic>
        <p:nvPicPr>
          <p:cNvPr id="12" name="图片 11" descr="1475170125.jpg"/>
          <p:cNvPicPr>
            <a:picLocks noChangeAspect="1"/>
          </p:cNvPicPr>
          <p:nvPr/>
        </p:nvPicPr>
        <p:blipFill>
          <a:blip r:embed="rId6"/>
          <a:stretch>
            <a:fillRect/>
          </a:stretch>
        </p:blipFill>
        <p:spPr>
          <a:xfrm>
            <a:off x="3483770" y="2233447"/>
            <a:ext cx="2887953" cy="2748128"/>
          </a:xfrm>
          <a:prstGeom prst="rect">
            <a:avLst/>
          </a:prstGeom>
        </p:spPr>
      </p:pic>
      <p:pic>
        <p:nvPicPr>
          <p:cNvPr id="13" name="图片 12" descr="金鹤园保险销售1.jpg"/>
          <p:cNvPicPr>
            <a:picLocks noChangeAspect="1"/>
          </p:cNvPicPr>
          <p:nvPr/>
        </p:nvPicPr>
        <p:blipFill>
          <a:blip r:embed="rId7"/>
          <a:stretch>
            <a:fillRect/>
          </a:stretch>
        </p:blipFill>
        <p:spPr>
          <a:xfrm>
            <a:off x="1505868" y="2233062"/>
            <a:ext cx="1977902" cy="2758038"/>
          </a:xfrm>
          <a:prstGeom prst="rect">
            <a:avLst/>
          </a:prstGeom>
        </p:spPr>
      </p:pic>
    </p:spTree>
    <p:extLst>
      <p:ext uri="{BB962C8B-B14F-4D97-AF65-F5344CB8AC3E}">
        <p14:creationId xmlns:p14="http://schemas.microsoft.com/office/powerpoint/2010/main" xmlns="" val="4224678060"/>
      </p:ext>
    </p:extLst>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randombar(horizontal)">
                                      <p:cBhvr>
                                        <p:cTn id="28" dur="500"/>
                                        <p:tgtEl>
                                          <p:spTgt spid="33"/>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6"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增值业务部销售及其它工作</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40" name="椭圆 39"/>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972092" y="1999124"/>
            <a:ext cx="3334836" cy="1509992"/>
            <a:chOff x="4304043" y="1286668"/>
            <a:chExt cx="3837944" cy="2757793"/>
          </a:xfrm>
          <a:effectLst>
            <a:outerShdw blurRad="381000" dist="254000" dir="8100000" algn="tr" rotWithShape="0">
              <a:prstClr val="black">
                <a:alpha val="40000"/>
              </a:prstClr>
            </a:outerShdw>
          </a:effectLst>
        </p:grpSpPr>
        <p:sp>
          <p:nvSpPr>
            <p:cNvPr id="45" name="圆角矩形 4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1173516" y="2291061"/>
            <a:ext cx="828061" cy="828060"/>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52" name="椭圆 51"/>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53" name="Group 41"/>
          <p:cNvGrpSpPr>
            <a:grpSpLocks/>
          </p:cNvGrpSpPr>
          <p:nvPr/>
        </p:nvGrpSpPr>
        <p:grpSpPr bwMode="auto">
          <a:xfrm>
            <a:off x="2124431" y="2291059"/>
            <a:ext cx="1944228" cy="1066336"/>
            <a:chOff x="0" y="0"/>
            <a:chExt cx="2419" cy="1343"/>
          </a:xfrm>
        </p:grpSpPr>
        <p:sp>
          <p:nvSpPr>
            <p:cNvPr id="5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rgbClr val="000000"/>
                  </a:solidFill>
                  <a:latin typeface="微软雅黑"/>
                  <a:ea typeface="微软雅黑"/>
                  <a:cs typeface="Bebas Neue" charset="0"/>
                  <a:sym typeface="Bebas Neue" charset="0"/>
                </a:rPr>
                <a:t>        </a:t>
              </a:r>
              <a:r>
                <a:rPr lang="zh-CN" altLang="en-US" sz="1600" dirty="0" smtClean="0">
                  <a:solidFill>
                    <a:schemeClr val="tx1">
                      <a:lumMod val="65000"/>
                      <a:lumOff val="35000"/>
                    </a:schemeClr>
                  </a:solidFill>
                  <a:latin typeface="微软雅黑"/>
                  <a:ea typeface="微软雅黑"/>
                  <a:cs typeface="Bebas Neue" charset="0"/>
                  <a:sym typeface="Bebas Neue" charset="0"/>
                </a:rPr>
                <a:t> 收缴欠费</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5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在银河湾并网过程中与现在即将并网的金鹤园小区协助收取液化气用户的欠费收缴</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56" name="Freeform 9"/>
          <p:cNvSpPr>
            <a:spLocks noEditPoints="1"/>
          </p:cNvSpPr>
          <p:nvPr/>
        </p:nvSpPr>
        <p:spPr bwMode="auto">
          <a:xfrm>
            <a:off x="1364840" y="2545384"/>
            <a:ext cx="375948" cy="299288"/>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57" name="组合 56"/>
          <p:cNvGrpSpPr/>
          <p:nvPr/>
        </p:nvGrpSpPr>
        <p:grpSpPr>
          <a:xfrm>
            <a:off x="4795725" y="3946624"/>
            <a:ext cx="3334836" cy="1509992"/>
            <a:chOff x="4304043" y="1286668"/>
            <a:chExt cx="3837944" cy="2757793"/>
          </a:xfrm>
          <a:effectLst>
            <a:outerShdw blurRad="381000" dist="254000" dir="8100000" algn="tr" rotWithShape="0">
              <a:prstClr val="black">
                <a:alpha val="40000"/>
              </a:prstClr>
            </a:outerShdw>
          </a:effectLst>
        </p:grpSpPr>
        <p:sp>
          <p:nvSpPr>
            <p:cNvPr id="58" name="圆角矩形 5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4997148" y="4238561"/>
            <a:ext cx="828061" cy="828060"/>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62" name="椭圆 61"/>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63" name="Group 41"/>
          <p:cNvGrpSpPr>
            <a:grpSpLocks/>
          </p:cNvGrpSpPr>
          <p:nvPr/>
        </p:nvGrpSpPr>
        <p:grpSpPr bwMode="auto">
          <a:xfrm>
            <a:off x="5948066" y="4238559"/>
            <a:ext cx="1944228" cy="1066336"/>
            <a:chOff x="0" y="0"/>
            <a:chExt cx="2419" cy="1343"/>
          </a:xfrm>
        </p:grpSpPr>
        <p:sp>
          <p:nvSpPr>
            <p:cNvPr id="6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chemeClr val="tx1">
                      <a:lumMod val="65000"/>
                      <a:lumOff val="35000"/>
                    </a:schemeClr>
                  </a:solidFill>
                  <a:latin typeface="微软雅黑"/>
                  <a:ea typeface="微软雅黑"/>
                  <a:cs typeface="Bebas Neue" charset="0"/>
                  <a:sym typeface="Bebas Neue" charset="0"/>
                </a:rPr>
                <a:t>协助中燃宝产品销售</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6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在银河湾并网过程中除了销售燃气意外险另外还帮助推广销售中燃宝产品</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66" name="Freeform 8"/>
          <p:cNvSpPr>
            <a:spLocks noEditPoints="1"/>
          </p:cNvSpPr>
          <p:nvPr/>
        </p:nvSpPr>
        <p:spPr bwMode="auto">
          <a:xfrm>
            <a:off x="5248201" y="4546567"/>
            <a:ext cx="325954" cy="322992"/>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67" name="组合 66"/>
          <p:cNvGrpSpPr/>
          <p:nvPr/>
        </p:nvGrpSpPr>
        <p:grpSpPr>
          <a:xfrm>
            <a:off x="1019592" y="3946457"/>
            <a:ext cx="3334836" cy="1509992"/>
            <a:chOff x="4304043" y="1286668"/>
            <a:chExt cx="3837944" cy="2757793"/>
          </a:xfrm>
          <a:effectLst>
            <a:outerShdw blurRad="381000" dist="254000" dir="8100000" algn="tr" rotWithShape="0">
              <a:prstClr val="black">
                <a:alpha val="40000"/>
              </a:prstClr>
            </a:outerShdw>
          </a:effectLst>
        </p:grpSpPr>
        <p:sp>
          <p:nvSpPr>
            <p:cNvPr id="68" name="圆角矩形 6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1221016" y="4238394"/>
            <a:ext cx="828061" cy="828060"/>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72" name="椭圆 71"/>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73" name="Group 41"/>
          <p:cNvGrpSpPr>
            <a:grpSpLocks/>
          </p:cNvGrpSpPr>
          <p:nvPr/>
        </p:nvGrpSpPr>
        <p:grpSpPr bwMode="auto">
          <a:xfrm>
            <a:off x="2171931" y="4238392"/>
            <a:ext cx="1944228" cy="1066336"/>
            <a:chOff x="0" y="0"/>
            <a:chExt cx="2419" cy="1343"/>
          </a:xfrm>
        </p:grpSpPr>
        <p:sp>
          <p:nvSpPr>
            <p:cNvPr id="7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rgbClr val="000000"/>
                  </a:solidFill>
                  <a:latin typeface="微软雅黑"/>
                  <a:ea typeface="微软雅黑"/>
                  <a:cs typeface="Bebas Neue" charset="0"/>
                  <a:sym typeface="Bebas Neue" charset="0"/>
                </a:rPr>
                <a:t>       </a:t>
              </a:r>
              <a:r>
                <a:rPr lang="zh-CN" altLang="en-US" sz="1600" dirty="0" smtClean="0">
                  <a:solidFill>
                    <a:schemeClr val="tx1">
                      <a:lumMod val="65000"/>
                      <a:lumOff val="35000"/>
                    </a:schemeClr>
                  </a:solidFill>
                  <a:latin typeface="微软雅黑"/>
                  <a:ea typeface="微软雅黑"/>
                  <a:cs typeface="Bebas Neue" charset="0"/>
                  <a:sym typeface="Bebas Neue" charset="0"/>
                </a:rPr>
                <a:t> 订金的收取</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7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金鹤园即将并网之前为了销售中燃宝产品，在上门收缴欠费的同时，向用户推广中燃宝产品，并收取订金</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76" name="Freeform 7"/>
          <p:cNvSpPr>
            <a:spLocks/>
          </p:cNvSpPr>
          <p:nvPr/>
        </p:nvSpPr>
        <p:spPr bwMode="auto">
          <a:xfrm>
            <a:off x="1401673" y="4453887"/>
            <a:ext cx="394945" cy="397075"/>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48" name="组合 47"/>
          <p:cNvGrpSpPr/>
          <p:nvPr/>
        </p:nvGrpSpPr>
        <p:grpSpPr>
          <a:xfrm>
            <a:off x="4654797" y="2007661"/>
            <a:ext cx="3334836" cy="1509992"/>
            <a:chOff x="4304043" y="1286668"/>
            <a:chExt cx="3837944" cy="2757793"/>
          </a:xfrm>
          <a:effectLst>
            <a:outerShdw blurRad="381000" dist="254000" dir="8100000" algn="tr" rotWithShape="0">
              <a:prstClr val="black">
                <a:alpha val="40000"/>
              </a:prstClr>
            </a:outerShdw>
          </a:effectLst>
        </p:grpSpPr>
        <p:sp>
          <p:nvSpPr>
            <p:cNvPr id="87" name="圆角矩形 8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4856221" y="2299598"/>
            <a:ext cx="828061" cy="828060"/>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91" name="椭圆 90"/>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92" name="Group 41"/>
          <p:cNvGrpSpPr>
            <a:grpSpLocks/>
          </p:cNvGrpSpPr>
          <p:nvPr/>
        </p:nvGrpSpPr>
        <p:grpSpPr bwMode="auto">
          <a:xfrm>
            <a:off x="5807136" y="2299596"/>
            <a:ext cx="1944228" cy="1066336"/>
            <a:chOff x="0" y="0"/>
            <a:chExt cx="2419" cy="1343"/>
          </a:xfrm>
        </p:grpSpPr>
        <p:sp>
          <p:nvSpPr>
            <p:cNvPr id="93"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rgbClr val="000000"/>
                  </a:solidFill>
                  <a:latin typeface="微软雅黑"/>
                  <a:ea typeface="微软雅黑"/>
                  <a:cs typeface="Bebas Neue" charset="0"/>
                  <a:sym typeface="Bebas Neue" charset="0"/>
                </a:rPr>
                <a:t>         </a:t>
              </a:r>
              <a:r>
                <a:rPr lang="zh-CN" altLang="en-US" sz="1600" dirty="0" smtClean="0">
                  <a:solidFill>
                    <a:schemeClr val="tx1">
                      <a:lumMod val="65000"/>
                      <a:lumOff val="35000"/>
                    </a:schemeClr>
                  </a:solidFill>
                  <a:latin typeface="微软雅黑"/>
                  <a:ea typeface="微软雅黑"/>
                  <a:cs typeface="Bebas Neue" charset="0"/>
                  <a:sym typeface="Bebas Neue" charset="0"/>
                </a:rPr>
                <a:t>上门安检</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94"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结公司液化气用户上门进行安检工作。并推广公司中燃宝产品和燃气意外险。</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95" name="Freeform 9"/>
          <p:cNvSpPr>
            <a:spLocks noEditPoints="1"/>
          </p:cNvSpPr>
          <p:nvPr/>
        </p:nvSpPr>
        <p:spPr bwMode="auto">
          <a:xfrm>
            <a:off x="5047545" y="2553921"/>
            <a:ext cx="375948" cy="299288"/>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pic>
        <p:nvPicPr>
          <p:cNvPr id="96" name="图片 95" descr="72966676.jpg"/>
          <p:cNvPicPr>
            <a:picLocks noChangeAspect="1"/>
          </p:cNvPicPr>
          <p:nvPr/>
        </p:nvPicPr>
        <p:blipFill>
          <a:blip r:embed="rId3"/>
          <a:stretch>
            <a:fillRect/>
          </a:stretch>
        </p:blipFill>
        <p:spPr>
          <a:xfrm>
            <a:off x="8491109" y="1128003"/>
            <a:ext cx="2880000" cy="2154286"/>
          </a:xfrm>
          <a:prstGeom prst="rect">
            <a:avLst/>
          </a:prstGeom>
        </p:spPr>
      </p:pic>
      <p:pic>
        <p:nvPicPr>
          <p:cNvPr id="97" name="图片 96" descr="1628613472.jpg"/>
          <p:cNvPicPr>
            <a:picLocks noChangeAspect="1"/>
          </p:cNvPicPr>
          <p:nvPr/>
        </p:nvPicPr>
        <p:blipFill>
          <a:blip r:embed="rId4"/>
          <a:stretch>
            <a:fillRect/>
          </a:stretch>
        </p:blipFill>
        <p:spPr>
          <a:xfrm>
            <a:off x="8491109" y="3737871"/>
            <a:ext cx="2880000" cy="2160450"/>
          </a:xfrm>
          <a:prstGeom prst="rect">
            <a:avLst/>
          </a:prstGeom>
        </p:spPr>
      </p:pic>
    </p:spTree>
    <p:extLst>
      <p:ext uri="{BB962C8B-B14F-4D97-AF65-F5344CB8AC3E}">
        <p14:creationId xmlns:p14="http://schemas.microsoft.com/office/powerpoint/2010/main" xmlns="" val="3398026879"/>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anim calcmode="lin" valueType="num">
                                      <p:cBhvr>
                                        <p:cTn id="24" dur="500" fill="hold"/>
                                        <p:tgtEl>
                                          <p:spTgt spid="56"/>
                                        </p:tgtEl>
                                        <p:attrNameLst>
                                          <p:attrName>ppt_x</p:attrName>
                                        </p:attrNameLst>
                                      </p:cBhvr>
                                      <p:tavLst>
                                        <p:tav tm="0">
                                          <p:val>
                                            <p:strVal val="#ppt_x"/>
                                          </p:val>
                                        </p:tav>
                                        <p:tav tm="100000">
                                          <p:val>
                                            <p:strVal val="#ppt_x"/>
                                          </p:val>
                                        </p:tav>
                                      </p:tavLst>
                                    </p:anim>
                                    <p:anim calcmode="lin" valueType="num">
                                      <p:cBhvr>
                                        <p:cTn id="25" dur="500" fill="hold"/>
                                        <p:tgtEl>
                                          <p:spTgt spid="5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right)">
                                      <p:cBhvr>
                                        <p:cTn id="29" dur="500"/>
                                        <p:tgtEl>
                                          <p:spTgt spid="44"/>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p:cTn id="37" dur="500" fill="hold"/>
                                        <p:tgtEl>
                                          <p:spTgt spid="60"/>
                                        </p:tgtEl>
                                        <p:attrNameLst>
                                          <p:attrName>ppt_w</p:attrName>
                                        </p:attrNameLst>
                                      </p:cBhvr>
                                      <p:tavLst>
                                        <p:tav tm="0">
                                          <p:val>
                                            <p:fltVal val="0"/>
                                          </p:val>
                                        </p:tav>
                                        <p:tav tm="100000">
                                          <p:val>
                                            <p:strVal val="#ppt_w"/>
                                          </p:val>
                                        </p:tav>
                                      </p:tavLst>
                                    </p:anim>
                                    <p:anim calcmode="lin" valueType="num">
                                      <p:cBhvr>
                                        <p:cTn id="38" dur="500" fill="hold"/>
                                        <p:tgtEl>
                                          <p:spTgt spid="60"/>
                                        </p:tgtEl>
                                        <p:attrNameLst>
                                          <p:attrName>ppt_h</p:attrName>
                                        </p:attrNameLst>
                                      </p:cBhvr>
                                      <p:tavLst>
                                        <p:tav tm="0">
                                          <p:val>
                                            <p:fltVal val="0"/>
                                          </p:val>
                                        </p:tav>
                                        <p:tav tm="100000">
                                          <p:val>
                                            <p:strVal val="#ppt_h"/>
                                          </p:val>
                                        </p:tav>
                                      </p:tavLst>
                                    </p:anim>
                                    <p:animEffect transition="in" filter="fade">
                                      <p:cBhvr>
                                        <p:cTn id="39" dur="500"/>
                                        <p:tgtEl>
                                          <p:spTgt spid="60"/>
                                        </p:tgtEl>
                                      </p:cBhvr>
                                    </p:animEffect>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anim calcmode="lin" valueType="num">
                                      <p:cBhvr>
                                        <p:cTn id="44" dur="500" fill="hold"/>
                                        <p:tgtEl>
                                          <p:spTgt spid="66"/>
                                        </p:tgtEl>
                                        <p:attrNameLst>
                                          <p:attrName>ppt_x</p:attrName>
                                        </p:attrNameLst>
                                      </p:cBhvr>
                                      <p:tavLst>
                                        <p:tav tm="0">
                                          <p:val>
                                            <p:strVal val="#ppt_x"/>
                                          </p:val>
                                        </p:tav>
                                        <p:tav tm="100000">
                                          <p:val>
                                            <p:strVal val="#ppt_x"/>
                                          </p:val>
                                        </p:tav>
                                      </p:tavLst>
                                    </p:anim>
                                    <p:anim calcmode="lin" valueType="num">
                                      <p:cBhvr>
                                        <p:cTn id="45" dur="500" fill="hold"/>
                                        <p:tgtEl>
                                          <p:spTgt spid="6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22" presetClass="entr" presetSubtype="2"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right)">
                                      <p:cBhvr>
                                        <p:cTn id="49" dur="500"/>
                                        <p:tgtEl>
                                          <p:spTgt spid="57"/>
                                        </p:tgtEl>
                                      </p:cBhvr>
                                    </p:animEffect>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childTnLst>
                          </p:cTn>
                        </p:par>
                        <p:par>
                          <p:cTn id="60" fill="hold">
                            <p:stCondLst>
                              <p:cond delay="5000"/>
                            </p:stCondLst>
                            <p:childTnLst>
                              <p:par>
                                <p:cTn id="61" presetID="42" presetClass="entr" presetSubtype="0" fill="hold" grpId="0"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anim calcmode="lin" valueType="num">
                                      <p:cBhvr>
                                        <p:cTn id="64" dur="500" fill="hold"/>
                                        <p:tgtEl>
                                          <p:spTgt spid="76"/>
                                        </p:tgtEl>
                                        <p:attrNameLst>
                                          <p:attrName>ppt_x</p:attrName>
                                        </p:attrNameLst>
                                      </p:cBhvr>
                                      <p:tavLst>
                                        <p:tav tm="0">
                                          <p:val>
                                            <p:strVal val="#ppt_x"/>
                                          </p:val>
                                        </p:tav>
                                        <p:tav tm="100000">
                                          <p:val>
                                            <p:strVal val="#ppt_x"/>
                                          </p:val>
                                        </p:tav>
                                      </p:tavLst>
                                    </p:anim>
                                    <p:anim calcmode="lin" valueType="num">
                                      <p:cBhvr>
                                        <p:cTn id="65" dur="500" fill="hold"/>
                                        <p:tgtEl>
                                          <p:spTgt spid="76"/>
                                        </p:tgtEl>
                                        <p:attrNameLst>
                                          <p:attrName>ppt_y</p:attrName>
                                        </p:attrNameLst>
                                      </p:cBhvr>
                                      <p:tavLst>
                                        <p:tav tm="0">
                                          <p:val>
                                            <p:strVal val="#ppt_y+.1"/>
                                          </p:val>
                                        </p:tav>
                                        <p:tav tm="100000">
                                          <p:val>
                                            <p:strVal val="#ppt_y"/>
                                          </p:val>
                                        </p:tav>
                                      </p:tavLst>
                                    </p:anim>
                                  </p:childTnLst>
                                </p:cTn>
                              </p:par>
                            </p:childTnLst>
                          </p:cTn>
                        </p:par>
                        <p:par>
                          <p:cTn id="66" fill="hold">
                            <p:stCondLst>
                              <p:cond delay="5500"/>
                            </p:stCondLst>
                            <p:childTnLst>
                              <p:par>
                                <p:cTn id="67" presetID="22" presetClass="entr" presetSubtype="2" fill="hold"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right)">
                                      <p:cBhvr>
                                        <p:cTn id="69" dur="500"/>
                                        <p:tgtEl>
                                          <p:spTgt spid="67"/>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left)">
                                      <p:cBhvr>
                                        <p:cTn id="73" dur="500"/>
                                        <p:tgtEl>
                                          <p:spTgt spid="73"/>
                                        </p:tgtEl>
                                      </p:cBhvr>
                                    </p:animEffect>
                                  </p:childTnLst>
                                </p:cTn>
                              </p:par>
                            </p:childTnLst>
                          </p:cTn>
                        </p:par>
                        <p:par>
                          <p:cTn id="74" fill="hold">
                            <p:stCondLst>
                              <p:cond delay="6500"/>
                            </p:stCondLst>
                            <p:childTnLst>
                              <p:par>
                                <p:cTn id="75" presetID="53" presetClass="entr" presetSubtype="16" fill="hold" nodeType="after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p:cTn id="77" dur="500" fill="hold"/>
                                        <p:tgtEl>
                                          <p:spTgt spid="89"/>
                                        </p:tgtEl>
                                        <p:attrNameLst>
                                          <p:attrName>ppt_w</p:attrName>
                                        </p:attrNameLst>
                                      </p:cBhvr>
                                      <p:tavLst>
                                        <p:tav tm="0">
                                          <p:val>
                                            <p:fltVal val="0"/>
                                          </p:val>
                                        </p:tav>
                                        <p:tav tm="100000">
                                          <p:val>
                                            <p:strVal val="#ppt_w"/>
                                          </p:val>
                                        </p:tav>
                                      </p:tavLst>
                                    </p:anim>
                                    <p:anim calcmode="lin" valueType="num">
                                      <p:cBhvr>
                                        <p:cTn id="78" dur="500" fill="hold"/>
                                        <p:tgtEl>
                                          <p:spTgt spid="89"/>
                                        </p:tgtEl>
                                        <p:attrNameLst>
                                          <p:attrName>ppt_h</p:attrName>
                                        </p:attrNameLst>
                                      </p:cBhvr>
                                      <p:tavLst>
                                        <p:tav tm="0">
                                          <p:val>
                                            <p:fltVal val="0"/>
                                          </p:val>
                                        </p:tav>
                                        <p:tav tm="100000">
                                          <p:val>
                                            <p:strVal val="#ppt_h"/>
                                          </p:val>
                                        </p:tav>
                                      </p:tavLst>
                                    </p:anim>
                                    <p:animEffect transition="in" filter="fade">
                                      <p:cBhvr>
                                        <p:cTn id="79" dur="500"/>
                                        <p:tgtEl>
                                          <p:spTgt spid="89"/>
                                        </p:tgtEl>
                                      </p:cBhvr>
                                    </p:animEffect>
                                  </p:childTnLst>
                                </p:cTn>
                              </p:par>
                            </p:childTnLst>
                          </p:cTn>
                        </p:par>
                        <p:par>
                          <p:cTn id="80" fill="hold">
                            <p:stCondLst>
                              <p:cond delay="7000"/>
                            </p:stCondLst>
                            <p:childTnLst>
                              <p:par>
                                <p:cTn id="81" presetID="42" presetClass="entr" presetSubtype="0"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500"/>
                                        <p:tgtEl>
                                          <p:spTgt spid="95"/>
                                        </p:tgtEl>
                                      </p:cBhvr>
                                    </p:animEffect>
                                    <p:anim calcmode="lin" valueType="num">
                                      <p:cBhvr>
                                        <p:cTn id="84" dur="500" fill="hold"/>
                                        <p:tgtEl>
                                          <p:spTgt spid="95"/>
                                        </p:tgtEl>
                                        <p:attrNameLst>
                                          <p:attrName>ppt_x</p:attrName>
                                        </p:attrNameLst>
                                      </p:cBhvr>
                                      <p:tavLst>
                                        <p:tav tm="0">
                                          <p:val>
                                            <p:strVal val="#ppt_x"/>
                                          </p:val>
                                        </p:tav>
                                        <p:tav tm="100000">
                                          <p:val>
                                            <p:strVal val="#ppt_x"/>
                                          </p:val>
                                        </p:tav>
                                      </p:tavLst>
                                    </p:anim>
                                    <p:anim calcmode="lin" valueType="num">
                                      <p:cBhvr>
                                        <p:cTn id="85" dur="500" fill="hold"/>
                                        <p:tgtEl>
                                          <p:spTgt spid="95"/>
                                        </p:tgtEl>
                                        <p:attrNameLst>
                                          <p:attrName>ppt_y</p:attrName>
                                        </p:attrNameLst>
                                      </p:cBhvr>
                                      <p:tavLst>
                                        <p:tav tm="0">
                                          <p:val>
                                            <p:strVal val="#ppt_y+.1"/>
                                          </p:val>
                                        </p:tav>
                                        <p:tav tm="100000">
                                          <p:val>
                                            <p:strVal val="#ppt_y"/>
                                          </p:val>
                                        </p:tav>
                                      </p:tavLst>
                                    </p:anim>
                                  </p:childTnLst>
                                </p:cTn>
                              </p:par>
                            </p:childTnLst>
                          </p:cTn>
                        </p:par>
                        <p:par>
                          <p:cTn id="86" fill="hold">
                            <p:stCondLst>
                              <p:cond delay="7500"/>
                            </p:stCondLst>
                            <p:childTnLst>
                              <p:par>
                                <p:cTn id="87" presetID="22" presetClass="entr" presetSubtype="2" fill="hold" nodeType="after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wipe(right)">
                                      <p:cBhvr>
                                        <p:cTn id="89" dur="500"/>
                                        <p:tgtEl>
                                          <p:spTgt spid="48"/>
                                        </p:tgtEl>
                                      </p:cBhvr>
                                    </p:animEffect>
                                  </p:childTnLst>
                                </p:cTn>
                              </p:par>
                            </p:childTnLst>
                          </p:cTn>
                        </p:par>
                        <p:par>
                          <p:cTn id="90" fill="hold">
                            <p:stCondLst>
                              <p:cond delay="8000"/>
                            </p:stCondLst>
                            <p:childTnLst>
                              <p:par>
                                <p:cTn id="91" presetID="22" presetClass="entr" presetSubtype="8" fill="hold"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wipe(left)">
                                      <p:cBhvr>
                                        <p:cTn id="9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56" grpId="0" animBg="1"/>
      <p:bldP spid="66" grpId="0" animBg="1"/>
      <p:bldP spid="76" grpId="0" animBg="1"/>
      <p:bldP spid="95"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跋涉">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跋涉">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跋涉">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purl.org/dc/dcmitype/"/>
    <ds:schemaRef ds:uri="http://schemas.microsoft.com/sharepoint/v3/fields"/>
    <ds:schemaRef ds:uri="http://schemas.microsoft.com/office/2006/metadata/properties"/>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1141</TotalTime>
  <Words>1685</Words>
  <Application>Microsoft Office PowerPoint</Application>
  <PresentationFormat>自定义</PresentationFormat>
  <Paragraphs>149</Paragraphs>
  <Slides>13</Slides>
  <Notes>13</Notes>
  <HiddenSlides>0</HiddenSlides>
  <MMClips>0</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跋涉</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lastModifiedBy>微软用户</cp:lastModifiedBy>
  <cp:revision>192</cp:revision>
  <dcterms:created xsi:type="dcterms:W3CDTF">2010-04-12T23:12:02Z</dcterms:created>
  <dcterms:modified xsi:type="dcterms:W3CDTF">2017-12-04T02:25:35Z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